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Norwester" charset="1" panose="00000506000000000000"/>
      <p:regular r:id="rId22"/>
    </p:embeddedFont>
    <p:embeddedFont>
      <p:font typeface="TT Drugs" charset="1" panose="02000503060000020003"/>
      <p:regular r:id="rId23"/>
    </p:embeddedFont>
    <p:embeddedFont>
      <p:font typeface="Etna Sans Serif" charset="1" panose="02000600000000000000"/>
      <p:regular r:id="rId24"/>
    </p:embeddedFont>
    <p:embeddedFont>
      <p:font typeface="Garet" charset="1" panose="00000000000000000000"/>
      <p:regular r:id="rId25"/>
    </p:embeddedFont>
    <p:embeddedFont>
      <p:font typeface="Open Sauce" charset="1" panose="00000500000000000000"/>
      <p:regular r:id="rId26"/>
    </p:embeddedFont>
    <p:embeddedFont>
      <p:font typeface="League Spartan" charset="1" panose="00000800000000000000"/>
      <p:regular r:id="rId27"/>
    </p:embeddedFont>
    <p:embeddedFont>
      <p:font typeface="Garet Italics" charset="1" panose="00000000000000000000"/>
      <p:regular r:id="rId28"/>
    </p:embeddedFont>
    <p:embeddedFont>
      <p:font typeface="Antic Italics" charset="1" panose="00000000000000000000"/>
      <p:regular r:id="rId29"/>
    </p:embeddedFont>
    <p:embeddedFont>
      <p:font typeface="Arimo" charset="1" panose="020B0604020202020204"/>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qSMyZ3zg.mp4>
</file>

<file path=ppt/media/image1.png>
</file>

<file path=ppt/media/image10.sv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https://github.com/harshubhasky/Over-Taking-Assistor.git" TargetMode="External" Type="http://schemas.openxmlformats.org/officeDocument/2006/relationships/hyperlink"/><Relationship Id="rId5" Target="https://docs.google.com/document/d/1G9fmQCLJxptUjAhOK8bOUPMQRxfNO1UZ/edit?usp=sharing&amp;ouid=107299953370938505535&amp;rtpof=true&amp;sd=true" TargetMode="External" Type="http://schemas.openxmlformats.org/officeDocument/2006/relationships/hyperlink"/></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4.jpeg" Type="http://schemas.openxmlformats.org/officeDocument/2006/relationships/image"/><Relationship Id="rId5" Target="../media/VAGqSMyZ3zg.mp4" Type="http://schemas.openxmlformats.org/officeDocument/2006/relationships/video"/><Relationship Id="rId6" Target="../media/VAGqSMyZ3zg.mp4" Type="http://schemas.microsoft.com/office/2007/relationships/media"/></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 Id="rId6" Target="../media/image17.png" Type="http://schemas.openxmlformats.org/officeDocument/2006/relationships/image"/><Relationship Id="rId7" Target="../media/image1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03467" y="7533554"/>
            <a:ext cx="3134984" cy="573556"/>
            <a:chOff x="0" y="0"/>
            <a:chExt cx="1563661" cy="286077"/>
          </a:xfrm>
        </p:grpSpPr>
        <p:sp>
          <p:nvSpPr>
            <p:cNvPr name="Freeform 3" id="3"/>
            <p:cNvSpPr/>
            <p:nvPr/>
          </p:nvSpPr>
          <p:spPr>
            <a:xfrm flipH="false" flipV="false" rot="0">
              <a:off x="0" y="0"/>
              <a:ext cx="1563661" cy="286077"/>
            </a:xfrm>
            <a:custGeom>
              <a:avLst/>
              <a:gdLst/>
              <a:ahLst/>
              <a:cxnLst/>
              <a:rect r="r" b="b" t="t" l="l"/>
              <a:pathLst>
                <a:path h="286077" w="1563661">
                  <a:moveTo>
                    <a:pt x="125946" y="0"/>
                  </a:moveTo>
                  <a:lnTo>
                    <a:pt x="1437715" y="0"/>
                  </a:lnTo>
                  <a:cubicBezTo>
                    <a:pt x="1471118" y="0"/>
                    <a:pt x="1503153" y="13269"/>
                    <a:pt x="1526772" y="36889"/>
                  </a:cubicBezTo>
                  <a:cubicBezTo>
                    <a:pt x="1550391" y="60508"/>
                    <a:pt x="1563661" y="92543"/>
                    <a:pt x="1563661" y="125946"/>
                  </a:cubicBezTo>
                  <a:lnTo>
                    <a:pt x="1563661" y="160131"/>
                  </a:lnTo>
                  <a:cubicBezTo>
                    <a:pt x="1563661" y="193534"/>
                    <a:pt x="1550391" y="225569"/>
                    <a:pt x="1526772" y="249188"/>
                  </a:cubicBezTo>
                  <a:cubicBezTo>
                    <a:pt x="1503153" y="272808"/>
                    <a:pt x="1471118" y="286077"/>
                    <a:pt x="1437715" y="286077"/>
                  </a:cubicBezTo>
                  <a:lnTo>
                    <a:pt x="125946" y="286077"/>
                  </a:lnTo>
                  <a:cubicBezTo>
                    <a:pt x="56388" y="286077"/>
                    <a:pt x="0" y="229689"/>
                    <a:pt x="0" y="160131"/>
                  </a:cubicBezTo>
                  <a:lnTo>
                    <a:pt x="0" y="125946"/>
                  </a:lnTo>
                  <a:cubicBezTo>
                    <a:pt x="0" y="56388"/>
                    <a:pt x="56388" y="0"/>
                    <a:pt x="125946" y="0"/>
                  </a:cubicBezTo>
                  <a:close/>
                </a:path>
              </a:pathLst>
            </a:custGeom>
            <a:solidFill>
              <a:srgbClr val="000000">
                <a:alpha val="0"/>
              </a:srgbClr>
            </a:solidFill>
            <a:ln w="19050" cap="rnd">
              <a:solidFill>
                <a:srgbClr val="000000"/>
              </a:solidFill>
              <a:prstDash val="solid"/>
              <a:round/>
            </a:ln>
          </p:spPr>
        </p:sp>
        <p:sp>
          <p:nvSpPr>
            <p:cNvPr name="TextBox 4" id="4"/>
            <p:cNvSpPr txBox="true"/>
            <p:nvPr/>
          </p:nvSpPr>
          <p:spPr>
            <a:xfrm>
              <a:off x="0" y="-47625"/>
              <a:ext cx="1563661" cy="333702"/>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7399928" y="-335469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903467" y="2138634"/>
            <a:ext cx="8115300" cy="4978981"/>
          </a:xfrm>
          <a:prstGeom prst="rect">
            <a:avLst/>
          </a:prstGeom>
        </p:spPr>
        <p:txBody>
          <a:bodyPr anchor="t" rtlCol="false" tIns="0" lIns="0" bIns="0" rIns="0">
            <a:spAutoFit/>
          </a:bodyPr>
          <a:lstStyle/>
          <a:p>
            <a:pPr algn="l">
              <a:lnSpc>
                <a:spcPts val="13064"/>
              </a:lnSpc>
            </a:pPr>
            <a:r>
              <a:rPr lang="en-US" sz="10887">
                <a:solidFill>
                  <a:srgbClr val="000000"/>
                </a:solidFill>
                <a:latin typeface="Norwester"/>
                <a:ea typeface="Norwester"/>
                <a:cs typeface="Norwester"/>
                <a:sym typeface="Norwester"/>
              </a:rPr>
              <a:t>OVER-TAKING</a:t>
            </a:r>
          </a:p>
          <a:p>
            <a:pPr algn="l">
              <a:lnSpc>
                <a:spcPts val="13064"/>
              </a:lnSpc>
            </a:pPr>
            <a:r>
              <a:rPr lang="en-US" sz="10887">
                <a:solidFill>
                  <a:srgbClr val="000000"/>
                </a:solidFill>
                <a:latin typeface="Norwester"/>
                <a:ea typeface="Norwester"/>
                <a:cs typeface="Norwester"/>
                <a:sym typeface="Norwester"/>
              </a:rPr>
              <a:t>ACCIDENT </a:t>
            </a:r>
          </a:p>
          <a:p>
            <a:pPr algn="l">
              <a:lnSpc>
                <a:spcPts val="13064"/>
              </a:lnSpc>
            </a:pPr>
            <a:r>
              <a:rPr lang="en-US" sz="10887">
                <a:solidFill>
                  <a:srgbClr val="000000"/>
                </a:solidFill>
                <a:latin typeface="Norwester"/>
                <a:ea typeface="Norwester"/>
                <a:cs typeface="Norwester"/>
                <a:sym typeface="Norwester"/>
              </a:rPr>
              <a:t>PREVENTOR</a:t>
            </a:r>
          </a:p>
        </p:txBody>
      </p:sp>
      <p:sp>
        <p:nvSpPr>
          <p:cNvPr name="Freeform 7" id="7"/>
          <p:cNvSpPr/>
          <p:nvPr/>
        </p:nvSpPr>
        <p:spPr>
          <a:xfrm flipH="false" flipV="false" rot="0">
            <a:off x="7429429" y="4632887"/>
            <a:ext cx="997931" cy="997931"/>
          </a:xfrm>
          <a:custGeom>
            <a:avLst/>
            <a:gdLst/>
            <a:ahLst/>
            <a:cxnLst/>
            <a:rect r="r" b="b" t="t" l="l"/>
            <a:pathLst>
              <a:path h="997931" w="997931">
                <a:moveTo>
                  <a:pt x="0" y="0"/>
                </a:moveTo>
                <a:lnTo>
                  <a:pt x="997931" y="0"/>
                </a:lnTo>
                <a:lnTo>
                  <a:pt x="997931" y="997931"/>
                </a:lnTo>
                <a:lnTo>
                  <a:pt x="0" y="9979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6745699" y="5433634"/>
            <a:ext cx="817785" cy="817785"/>
          </a:xfrm>
          <a:custGeom>
            <a:avLst/>
            <a:gdLst/>
            <a:ahLst/>
            <a:cxnLst/>
            <a:rect r="r" b="b" t="t" l="l"/>
            <a:pathLst>
              <a:path h="817785" w="817785">
                <a:moveTo>
                  <a:pt x="0" y="0"/>
                </a:moveTo>
                <a:lnTo>
                  <a:pt x="817785" y="0"/>
                </a:lnTo>
                <a:lnTo>
                  <a:pt x="817785" y="817786"/>
                </a:lnTo>
                <a:lnTo>
                  <a:pt x="0" y="81778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9" id="9"/>
          <p:cNvGrpSpPr/>
          <p:nvPr/>
        </p:nvGrpSpPr>
        <p:grpSpPr>
          <a:xfrm rot="0">
            <a:off x="1028700" y="651167"/>
            <a:ext cx="3295867" cy="755067"/>
            <a:chOff x="0" y="0"/>
            <a:chExt cx="4394490" cy="1006756"/>
          </a:xfrm>
        </p:grpSpPr>
        <p:sp>
          <p:nvSpPr>
            <p:cNvPr name="Freeform 10" id="10"/>
            <p:cNvSpPr/>
            <p:nvPr/>
          </p:nvSpPr>
          <p:spPr>
            <a:xfrm flipH="false" flipV="false" rot="0">
              <a:off x="0" y="0"/>
              <a:ext cx="768795" cy="1006756"/>
            </a:xfrm>
            <a:custGeom>
              <a:avLst/>
              <a:gdLst/>
              <a:ahLst/>
              <a:cxnLst/>
              <a:rect r="r" b="b" t="t" l="l"/>
              <a:pathLst>
                <a:path h="1006756" w="768795">
                  <a:moveTo>
                    <a:pt x="0" y="0"/>
                  </a:moveTo>
                  <a:lnTo>
                    <a:pt x="768795" y="0"/>
                  </a:lnTo>
                  <a:lnTo>
                    <a:pt x="768795" y="1006756"/>
                  </a:lnTo>
                  <a:lnTo>
                    <a:pt x="0" y="100675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1" id="11"/>
            <p:cNvSpPr txBox="true"/>
            <p:nvPr/>
          </p:nvSpPr>
          <p:spPr>
            <a:xfrm rot="0">
              <a:off x="918697" y="215235"/>
              <a:ext cx="3475793" cy="566760"/>
            </a:xfrm>
            <a:prstGeom prst="rect">
              <a:avLst/>
            </a:prstGeom>
          </p:spPr>
          <p:txBody>
            <a:bodyPr anchor="t" rtlCol="false" tIns="0" lIns="0" bIns="0" rIns="0">
              <a:spAutoFit/>
            </a:bodyPr>
            <a:lstStyle/>
            <a:p>
              <a:pPr algn="l">
                <a:lnSpc>
                  <a:spcPts val="3307"/>
                </a:lnSpc>
              </a:pPr>
              <a:r>
                <a:rPr lang="en-US" sz="2756">
                  <a:solidFill>
                    <a:srgbClr val="000000"/>
                  </a:solidFill>
                  <a:latin typeface="Norwester"/>
                  <a:ea typeface="Norwester"/>
                  <a:cs typeface="Norwester"/>
                  <a:sym typeface="Norwester"/>
                </a:rPr>
                <a:t>COMPANY NAME</a:t>
              </a:r>
            </a:p>
          </p:txBody>
        </p:sp>
      </p:grpSp>
      <p:sp>
        <p:nvSpPr>
          <p:cNvPr name="TextBox 12" id="12"/>
          <p:cNvSpPr txBox="true"/>
          <p:nvPr/>
        </p:nvSpPr>
        <p:spPr>
          <a:xfrm rot="0">
            <a:off x="1432465" y="7633385"/>
            <a:ext cx="2350525" cy="364370"/>
          </a:xfrm>
          <a:prstGeom prst="rect">
            <a:avLst/>
          </a:prstGeom>
        </p:spPr>
        <p:txBody>
          <a:bodyPr anchor="t" rtlCol="false" tIns="0" lIns="0" bIns="0" rIns="0">
            <a:spAutoFit/>
          </a:bodyPr>
          <a:lstStyle/>
          <a:p>
            <a:pPr algn="l">
              <a:lnSpc>
                <a:spcPts val="2800"/>
              </a:lnSpc>
            </a:pPr>
            <a:r>
              <a:rPr lang="en-US" sz="2333">
                <a:solidFill>
                  <a:srgbClr val="000000"/>
                </a:solidFill>
                <a:latin typeface="TT Drugs"/>
                <a:ea typeface="TT Drugs"/>
                <a:cs typeface="TT Drugs"/>
                <a:sym typeface="TT Drugs"/>
              </a:rPr>
              <a:t>BY: HARSHINI</a:t>
            </a:r>
          </a:p>
        </p:txBody>
      </p:sp>
      <p:sp>
        <p:nvSpPr>
          <p:cNvPr name="Freeform 13" id="13"/>
          <p:cNvSpPr/>
          <p:nvPr/>
        </p:nvSpPr>
        <p:spPr>
          <a:xfrm flipH="false" flipV="false" rot="0">
            <a:off x="4658493" y="9892226"/>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456391" y="879261"/>
            <a:ext cx="6915447" cy="904493"/>
          </a:xfrm>
          <a:prstGeom prst="rect">
            <a:avLst/>
          </a:prstGeom>
        </p:spPr>
        <p:txBody>
          <a:bodyPr anchor="t" rtlCol="false" tIns="0" lIns="0" bIns="0" rIns="0">
            <a:spAutoFit/>
          </a:bodyPr>
          <a:lstStyle/>
          <a:p>
            <a:pPr algn="l" marL="0" indent="0" lvl="0">
              <a:lnSpc>
                <a:spcPts val="7055"/>
              </a:lnSpc>
              <a:spcBef>
                <a:spcPct val="0"/>
              </a:spcBef>
            </a:pPr>
            <a:r>
              <a:rPr lang="en-US" sz="5879">
                <a:solidFill>
                  <a:srgbClr val="7925E9"/>
                </a:solidFill>
                <a:latin typeface="Norwester"/>
                <a:ea typeface="Norwester"/>
                <a:cs typeface="Norwester"/>
                <a:sym typeface="Norwester"/>
              </a:rPr>
              <a:t>THE LOGIC</a:t>
            </a:r>
          </a:p>
        </p:txBody>
      </p:sp>
      <p:sp>
        <p:nvSpPr>
          <p:cNvPr name="Freeform 3" id="3"/>
          <p:cNvSpPr/>
          <p:nvPr/>
        </p:nvSpPr>
        <p:spPr>
          <a:xfrm flipH="false" flipV="false" rot="0">
            <a:off x="12143107" y="-277853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028700" y="2409190"/>
            <a:ext cx="15323437" cy="6849110"/>
          </a:xfrm>
          <a:prstGeom prst="rect">
            <a:avLst/>
          </a:prstGeom>
        </p:spPr>
        <p:txBody>
          <a:bodyPr anchor="t" rtlCol="false" tIns="0" lIns="0" bIns="0" rIns="0">
            <a:spAutoFit/>
          </a:bodyPr>
          <a:lstStyle/>
          <a:p>
            <a:pPr algn="l" marL="0" indent="0" lvl="0">
              <a:lnSpc>
                <a:spcPts val="3639"/>
              </a:lnSpc>
              <a:spcBef>
                <a:spcPct val="0"/>
              </a:spcBef>
            </a:pPr>
            <a:r>
              <a:rPr lang="en-US" sz="2599" strike="noStrike" u="none">
                <a:solidFill>
                  <a:srgbClr val="737373"/>
                </a:solidFill>
                <a:latin typeface="Garet"/>
                <a:ea typeface="Garet"/>
                <a:cs typeface="Garet"/>
                <a:sym typeface="Garet"/>
              </a:rPr>
              <a:t>Sensor positions: One is placed at the right-diagonal-front. The second one is placed on the right side of the body near the rear end.</a:t>
            </a:r>
          </a:p>
          <a:p>
            <a:pPr algn="l" marL="0" indent="0" lvl="0">
              <a:lnSpc>
                <a:spcPts val="3639"/>
              </a:lnSpc>
              <a:spcBef>
                <a:spcPct val="0"/>
              </a:spcBef>
            </a:pPr>
          </a:p>
          <a:p>
            <a:pPr algn="l">
              <a:lnSpc>
                <a:spcPts val="3639"/>
              </a:lnSpc>
              <a:spcBef>
                <a:spcPct val="0"/>
              </a:spcBef>
            </a:pPr>
            <a:r>
              <a:rPr lang="en-US" sz="2599" strike="noStrike" u="none">
                <a:solidFill>
                  <a:srgbClr val="000000"/>
                </a:solidFill>
                <a:latin typeface="Garet"/>
                <a:ea typeface="Garet"/>
                <a:cs typeface="Garet"/>
                <a:sym typeface="Garet"/>
              </a:rPr>
              <a:t>1.</a:t>
            </a:r>
            <a:r>
              <a:rPr lang="en-US" sz="2599" strike="noStrike" u="none">
                <a:solidFill>
                  <a:srgbClr val="000000"/>
                </a:solidFill>
                <a:latin typeface="Garet"/>
                <a:ea typeface="Garet"/>
                <a:cs typeface="Garet"/>
                <a:sym typeface="Garet"/>
              </a:rPr>
              <a:t>LEDs of Car1 and Car2 are initially set to GREEN.</a:t>
            </a:r>
          </a:p>
          <a:p>
            <a:pPr algn="l" marL="0" indent="0" lvl="0">
              <a:lnSpc>
                <a:spcPts val="3639"/>
              </a:lnSpc>
              <a:spcBef>
                <a:spcPct val="0"/>
              </a:spcBef>
            </a:pPr>
          </a:p>
          <a:p>
            <a:pPr algn="l" marL="0" indent="0" lvl="0">
              <a:lnSpc>
                <a:spcPts val="3639"/>
              </a:lnSpc>
              <a:spcBef>
                <a:spcPct val="0"/>
              </a:spcBef>
            </a:pPr>
            <a:r>
              <a:rPr lang="en-US" sz="2599" strike="noStrike" u="none">
                <a:solidFill>
                  <a:srgbClr val="000000"/>
                </a:solidFill>
                <a:latin typeface="Garet"/>
                <a:ea typeface="Garet"/>
                <a:cs typeface="Garet"/>
                <a:sym typeface="Garet"/>
              </a:rPr>
              <a:t>2.</a:t>
            </a:r>
            <a:r>
              <a:rPr lang="en-US" sz="2599" strike="noStrike" u="none">
                <a:solidFill>
                  <a:srgbClr val="000000"/>
                </a:solidFill>
                <a:latin typeface="Garet"/>
                <a:ea typeface="Garet"/>
                <a:cs typeface="Garet"/>
                <a:sym typeface="Garet"/>
              </a:rPr>
              <a:t> When the diagonal sensor of Car1 detects a car from the opposite side, transmit a message such that LEDs of Car1 and Car2 are RED.</a:t>
            </a:r>
          </a:p>
          <a:p>
            <a:pPr algn="l" marL="0" indent="0" lvl="0">
              <a:lnSpc>
                <a:spcPts val="3639"/>
              </a:lnSpc>
              <a:spcBef>
                <a:spcPct val="0"/>
              </a:spcBef>
            </a:pPr>
          </a:p>
          <a:p>
            <a:pPr algn="l" marL="0" indent="0" lvl="0">
              <a:lnSpc>
                <a:spcPts val="3639"/>
              </a:lnSpc>
              <a:spcBef>
                <a:spcPct val="0"/>
              </a:spcBef>
            </a:pPr>
            <a:r>
              <a:rPr lang="en-US" sz="2599" strike="noStrike" u="none">
                <a:solidFill>
                  <a:srgbClr val="000000"/>
                </a:solidFill>
                <a:latin typeface="Garet"/>
                <a:ea typeface="Garet"/>
                <a:cs typeface="Garet"/>
                <a:sym typeface="Garet"/>
              </a:rPr>
              <a:t>3.</a:t>
            </a:r>
            <a:r>
              <a:rPr lang="en-US" sz="2599" strike="noStrike" u="none">
                <a:solidFill>
                  <a:srgbClr val="000000"/>
                </a:solidFill>
                <a:latin typeface="Garet"/>
                <a:ea typeface="Garet"/>
                <a:cs typeface="Garet"/>
                <a:sym typeface="Garet"/>
              </a:rPr>
              <a:t> Both sensors remain RED. When the diagonal sensor of Car2 detects the opposite car (which would have come forward), the LED of Car1 turns GREEN while the LED of Car2 remains RED.</a:t>
            </a:r>
          </a:p>
          <a:p>
            <a:pPr algn="l" marL="0" indent="0" lvl="0">
              <a:lnSpc>
                <a:spcPts val="3639"/>
              </a:lnSpc>
              <a:spcBef>
                <a:spcPct val="0"/>
              </a:spcBef>
            </a:pPr>
          </a:p>
          <a:p>
            <a:pPr algn="l" marL="0" indent="0" lvl="0">
              <a:lnSpc>
                <a:spcPts val="3639"/>
              </a:lnSpc>
              <a:spcBef>
                <a:spcPct val="0"/>
              </a:spcBef>
            </a:pPr>
            <a:r>
              <a:rPr lang="en-US" sz="2599" strike="noStrike" u="none">
                <a:solidFill>
                  <a:srgbClr val="000000"/>
                </a:solidFill>
                <a:latin typeface="Garet"/>
                <a:ea typeface="Garet"/>
                <a:cs typeface="Garet"/>
                <a:sym typeface="Garet"/>
              </a:rPr>
              <a:t>4.</a:t>
            </a:r>
            <a:r>
              <a:rPr lang="en-US" sz="2599" strike="noStrike" u="none">
                <a:solidFill>
                  <a:srgbClr val="000000"/>
                </a:solidFill>
                <a:latin typeface="Garet"/>
                <a:ea typeface="Garet"/>
                <a:cs typeface="Garet"/>
                <a:sym typeface="Garet"/>
              </a:rPr>
              <a:t> After the opposite car passes the side sensor of Car2, turn the LED of Car2 GREEN.</a:t>
            </a:r>
          </a:p>
          <a:p>
            <a:pPr algn="l" marL="0" indent="0" lvl="0">
              <a:lnSpc>
                <a:spcPts val="3639"/>
              </a:lnSpc>
              <a:spcBef>
                <a:spcPct val="0"/>
              </a:spcBef>
            </a:pPr>
          </a:p>
          <a:p>
            <a:pPr algn="l" marL="0" indent="0" lvl="0">
              <a:lnSpc>
                <a:spcPts val="3639"/>
              </a:lnSpc>
              <a:spcBef>
                <a:spcPct val="0"/>
              </a:spcBef>
            </a:pPr>
            <a:r>
              <a:rPr lang="en-US" sz="2599" strike="noStrike" u="none">
                <a:solidFill>
                  <a:srgbClr val="000000"/>
                </a:solidFill>
                <a:latin typeface="Garet"/>
                <a:ea typeface="Garet"/>
                <a:cs typeface="Garet"/>
                <a:sym typeface="Garet"/>
              </a:rPr>
              <a:t>5.</a:t>
            </a:r>
            <a:r>
              <a:rPr lang="en-US" sz="2599" strike="noStrike" u="none">
                <a:solidFill>
                  <a:srgbClr val="000000"/>
                </a:solidFill>
                <a:latin typeface="Garet"/>
                <a:ea typeface="Garet"/>
                <a:cs typeface="Garet"/>
                <a:sym typeface="Garet"/>
              </a:rPr>
              <a:t> Repeat this logic.</a:t>
            </a:r>
          </a:p>
        </p:txBody>
      </p:sp>
      <p:sp>
        <p:nvSpPr>
          <p:cNvPr name="Freeform 5" id="5"/>
          <p:cNvSpPr/>
          <p:nvPr/>
        </p:nvSpPr>
        <p:spPr>
          <a:xfrm flipH="false" flipV="false" rot="0">
            <a:off x="-3461521" y="-27364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774228"/>
            <a:ext cx="6915447" cy="904493"/>
          </a:xfrm>
          <a:prstGeom prst="rect">
            <a:avLst/>
          </a:prstGeom>
        </p:spPr>
        <p:txBody>
          <a:bodyPr anchor="t" rtlCol="false" tIns="0" lIns="0" bIns="0" rIns="0">
            <a:spAutoFit/>
          </a:bodyPr>
          <a:lstStyle/>
          <a:p>
            <a:pPr algn="l" marL="0" indent="0" lvl="0">
              <a:lnSpc>
                <a:spcPts val="7055"/>
              </a:lnSpc>
              <a:spcBef>
                <a:spcPct val="0"/>
              </a:spcBef>
            </a:pPr>
            <a:r>
              <a:rPr lang="en-US" sz="5879">
                <a:solidFill>
                  <a:srgbClr val="7925E9"/>
                </a:solidFill>
                <a:latin typeface="Norwester"/>
                <a:ea typeface="Norwester"/>
                <a:cs typeface="Norwester"/>
                <a:sym typeface="Norwester"/>
              </a:rPr>
              <a:t>THE CODE</a:t>
            </a:r>
          </a:p>
        </p:txBody>
      </p:sp>
      <p:sp>
        <p:nvSpPr>
          <p:cNvPr name="Freeform 3" id="3"/>
          <p:cNvSpPr/>
          <p:nvPr/>
        </p:nvSpPr>
        <p:spPr>
          <a:xfrm flipH="false" flipV="false" rot="0">
            <a:off x="14051671" y="-3815926"/>
            <a:ext cx="4844626" cy="4844626"/>
          </a:xfrm>
          <a:custGeom>
            <a:avLst/>
            <a:gdLst/>
            <a:ahLst/>
            <a:cxnLst/>
            <a:rect r="r" b="b" t="t" l="l"/>
            <a:pathLst>
              <a:path h="4844626" w="4844626">
                <a:moveTo>
                  <a:pt x="0" y="0"/>
                </a:moveTo>
                <a:lnTo>
                  <a:pt x="4844627" y="0"/>
                </a:lnTo>
                <a:lnTo>
                  <a:pt x="4844627" y="4844626"/>
                </a:lnTo>
                <a:lnTo>
                  <a:pt x="0" y="48446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3461521" y="-27364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243229" y="8750936"/>
            <a:ext cx="10778409" cy="507364"/>
          </a:xfrm>
          <a:prstGeom prst="rect">
            <a:avLst/>
          </a:prstGeom>
        </p:spPr>
        <p:txBody>
          <a:bodyPr anchor="t" rtlCol="false" tIns="0" lIns="0" bIns="0" rIns="0">
            <a:spAutoFit/>
          </a:bodyPr>
          <a:lstStyle/>
          <a:p>
            <a:pPr algn="l">
              <a:lnSpc>
                <a:spcPts val="4060"/>
              </a:lnSpc>
            </a:pPr>
            <a:r>
              <a:rPr lang="en-US" sz="2900" u="sng">
                <a:solidFill>
                  <a:srgbClr val="7925E9"/>
                </a:solidFill>
                <a:latin typeface="Arimo"/>
                <a:ea typeface="Arimo"/>
                <a:cs typeface="Arimo"/>
                <a:sym typeface="Arimo"/>
                <a:hlinkClick r:id="rId4" tooltip="https://github.com/harshubhasky/Over-Taking-Assistor.git"/>
              </a:rPr>
              <a:t>https://github.com/harshubhasky/Over-Taking-Assistor.git</a:t>
            </a:r>
          </a:p>
        </p:txBody>
      </p:sp>
      <p:sp>
        <p:nvSpPr>
          <p:cNvPr name="TextBox 6" id="6"/>
          <p:cNvSpPr txBox="true"/>
          <p:nvPr/>
        </p:nvSpPr>
        <p:spPr>
          <a:xfrm rot="0">
            <a:off x="11021638" y="1774228"/>
            <a:ext cx="6915447" cy="904493"/>
          </a:xfrm>
          <a:prstGeom prst="rect">
            <a:avLst/>
          </a:prstGeom>
        </p:spPr>
        <p:txBody>
          <a:bodyPr anchor="t" rtlCol="false" tIns="0" lIns="0" bIns="0" rIns="0">
            <a:spAutoFit/>
          </a:bodyPr>
          <a:lstStyle/>
          <a:p>
            <a:pPr algn="l" marL="0" indent="0" lvl="0">
              <a:lnSpc>
                <a:spcPts val="7055"/>
              </a:lnSpc>
              <a:spcBef>
                <a:spcPct val="0"/>
              </a:spcBef>
            </a:pPr>
            <a:r>
              <a:rPr lang="en-US" sz="5879">
                <a:solidFill>
                  <a:srgbClr val="7925E9"/>
                </a:solidFill>
                <a:latin typeface="Norwester"/>
                <a:ea typeface="Norwester"/>
                <a:cs typeface="Norwester"/>
                <a:sym typeface="Norwester"/>
              </a:rPr>
              <a:t>DOCUMENTATION</a:t>
            </a:r>
          </a:p>
        </p:txBody>
      </p:sp>
      <p:sp>
        <p:nvSpPr>
          <p:cNvPr name="TextBox 7" id="7"/>
          <p:cNvSpPr txBox="true"/>
          <p:nvPr/>
        </p:nvSpPr>
        <p:spPr>
          <a:xfrm rot="0">
            <a:off x="10287441" y="3434977"/>
            <a:ext cx="7528461" cy="2890633"/>
          </a:xfrm>
          <a:prstGeom prst="rect">
            <a:avLst/>
          </a:prstGeom>
        </p:spPr>
        <p:txBody>
          <a:bodyPr anchor="t" rtlCol="false" tIns="0" lIns="0" bIns="0" rIns="0">
            <a:spAutoFit/>
          </a:bodyPr>
          <a:lstStyle/>
          <a:p>
            <a:pPr algn="l">
              <a:lnSpc>
                <a:spcPts val="4594"/>
              </a:lnSpc>
            </a:pPr>
            <a:r>
              <a:rPr lang="en-US" sz="3282" u="sng">
                <a:solidFill>
                  <a:srgbClr val="7925E9"/>
                </a:solidFill>
                <a:latin typeface="Arimo"/>
                <a:ea typeface="Arimo"/>
                <a:cs typeface="Arimo"/>
                <a:sym typeface="Arimo"/>
                <a:hlinkClick r:id="rId5" tooltip="https://docs.google.com/document/d/1G9fmQCLJxptUjAhOK8bOUPMQRxfNO1UZ/edit?usp=sharing&amp;ouid=107299953370938505535&amp;rtpof=true&amp;sd=true"/>
              </a:rPr>
              <a:t>https://docs.google.com/document/d/1G9fmQCLJxptUjAhOK8bOUPMQRxfNO1UZ/edit?usp=sharing&amp;ouid=107299953370938505535&amp;rtpof=true&amp;sd=true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61828" y="651167"/>
            <a:ext cx="1730616" cy="1668125"/>
            <a:chOff x="0" y="0"/>
            <a:chExt cx="455800" cy="439342"/>
          </a:xfrm>
        </p:grpSpPr>
        <p:sp>
          <p:nvSpPr>
            <p:cNvPr name="Freeform 3" id="3"/>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4" id="4"/>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16230600" y="-140623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492714" y="-17955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7" id="7">
            <a:hlinkClick action="ppaction://media"/>
          </p:cNvPr>
          <p:cNvPicPr>
            <a:picLocks noChangeAspect="true"/>
          </p:cNvPicPr>
          <p:nvPr>
            <a:videoFile r:link="rId5"/>
            <p:extLst>
              <p:ext uri="{DAA4B4D4-6D71-4841-9C94-3DE7FCFB9230}">
                <p14:media xmlns:p14="http://schemas.microsoft.com/office/powerpoint/2010/main" r:embed="rId6"/>
              </p:ext>
            </p:extLst>
          </p:nvPr>
        </p:nvPicPr>
        <p:blipFill>
          <a:blip r:embed="rId4"/>
          <a:srcRect l="0" t="0" r="0" b="0"/>
          <a:stretch>
            <a:fillRect/>
          </a:stretch>
        </p:blipFill>
        <p:spPr>
          <a:xfrm flipH="false" flipV="false" rot="5400000">
            <a:off x="5729427" y="534224"/>
            <a:ext cx="6306561" cy="11141591"/>
          </a:xfrm>
          <a:prstGeom prst="rect">
            <a:avLst/>
          </a:prstGeom>
        </p:spPr>
      </p:pic>
      <p:sp>
        <p:nvSpPr>
          <p:cNvPr name="TextBox 8" id="8"/>
          <p:cNvSpPr txBox="true"/>
          <p:nvPr/>
        </p:nvSpPr>
        <p:spPr>
          <a:xfrm rot="0">
            <a:off x="3311912" y="641642"/>
            <a:ext cx="12536242" cy="1666875"/>
          </a:xfrm>
          <a:prstGeom prst="rect">
            <a:avLst/>
          </a:prstGeom>
        </p:spPr>
        <p:txBody>
          <a:bodyPr anchor="t" rtlCol="false" tIns="0" lIns="0" bIns="0" rIns="0">
            <a:spAutoFit/>
          </a:bodyPr>
          <a:lstStyle/>
          <a:p>
            <a:pPr algn="l" marL="0" indent="0" lvl="0">
              <a:lnSpc>
                <a:spcPts val="13064"/>
              </a:lnSpc>
              <a:spcBef>
                <a:spcPct val="0"/>
              </a:spcBef>
            </a:pPr>
            <a:r>
              <a:rPr lang="en-US" sz="10887">
                <a:solidFill>
                  <a:srgbClr val="000000"/>
                </a:solidFill>
                <a:latin typeface="Norwester"/>
                <a:ea typeface="Norwester"/>
                <a:cs typeface="Norwester"/>
                <a:sym typeface="Norwester"/>
              </a:rPr>
              <a:t>PROJECT EXCECUTION</a:t>
            </a:r>
          </a:p>
        </p:txBody>
      </p:sp>
      <p:sp>
        <p:nvSpPr>
          <p:cNvPr name="TextBox 9" id="9"/>
          <p:cNvSpPr txBox="true"/>
          <p:nvPr/>
        </p:nvSpPr>
        <p:spPr>
          <a:xfrm rot="0">
            <a:off x="1513501" y="835486"/>
            <a:ext cx="1720343"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05.</a:t>
            </a:r>
          </a:p>
        </p:txBody>
      </p:sp>
    </p:spTree>
  </p:cSld>
  <p:clrMapOvr>
    <a:masterClrMapping/>
  </p:clrMapOvr>
  <p:timing>
    <p:tnLst>
      <p:par>
        <p:cTn dur="indefinite" restart="never" nodeType="tmRoot">
          <p:childTnLst>
            <p:video>
              <p:cMediaNode vol="100000">
                <p:cTn fill="hold" display="false">
                  <p:stCondLst>
                    <p:cond delay="indefinite"/>
                  </p:stCondLst>
                </p:cTn>
                <p:tgtEl>
                  <p:spTgt spid="7"/>
                </p:tgtEl>
              </p:cMediaNode>
            </p:video>
          </p:childTnLst>
        </p:cTn>
      </p:par>
    </p:tnLst>
  </p:timing>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085981" y="638224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66409"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060241" y="1803520"/>
            <a:ext cx="6794442" cy="3821874"/>
          </a:xfrm>
          <a:custGeom>
            <a:avLst/>
            <a:gdLst/>
            <a:ahLst/>
            <a:cxnLst/>
            <a:rect r="r" b="b" t="t" l="l"/>
            <a:pathLst>
              <a:path h="3821874" w="6794442">
                <a:moveTo>
                  <a:pt x="0" y="0"/>
                </a:moveTo>
                <a:lnTo>
                  <a:pt x="6794441" y="0"/>
                </a:lnTo>
                <a:lnTo>
                  <a:pt x="6794441" y="3821873"/>
                </a:lnTo>
                <a:lnTo>
                  <a:pt x="0" y="3821873"/>
                </a:lnTo>
                <a:lnTo>
                  <a:pt x="0" y="0"/>
                </a:lnTo>
                <a:close/>
              </a:path>
            </a:pathLst>
          </a:custGeom>
          <a:blipFill>
            <a:blip r:embed="rId4"/>
            <a:stretch>
              <a:fillRect l="0" t="0" r="0" b="0"/>
            </a:stretch>
          </a:blipFill>
        </p:spPr>
      </p:sp>
      <p:sp>
        <p:nvSpPr>
          <p:cNvPr name="Freeform 5" id="5"/>
          <p:cNvSpPr/>
          <p:nvPr/>
        </p:nvSpPr>
        <p:spPr>
          <a:xfrm flipH="false" flipV="false" rot="0">
            <a:off x="9433318" y="5989485"/>
            <a:ext cx="6794442" cy="3821874"/>
          </a:xfrm>
          <a:custGeom>
            <a:avLst/>
            <a:gdLst/>
            <a:ahLst/>
            <a:cxnLst/>
            <a:rect r="r" b="b" t="t" l="l"/>
            <a:pathLst>
              <a:path h="3821874" w="6794442">
                <a:moveTo>
                  <a:pt x="0" y="0"/>
                </a:moveTo>
                <a:lnTo>
                  <a:pt x="6794441" y="0"/>
                </a:lnTo>
                <a:lnTo>
                  <a:pt x="6794441" y="3821873"/>
                </a:lnTo>
                <a:lnTo>
                  <a:pt x="0" y="3821873"/>
                </a:lnTo>
                <a:lnTo>
                  <a:pt x="0" y="0"/>
                </a:lnTo>
                <a:close/>
              </a:path>
            </a:pathLst>
          </a:custGeom>
          <a:blipFill>
            <a:blip r:embed="rId5"/>
            <a:stretch>
              <a:fillRect l="0" t="0" r="0" b="0"/>
            </a:stretch>
          </a:blipFill>
        </p:spPr>
      </p:sp>
      <p:sp>
        <p:nvSpPr>
          <p:cNvPr name="Freeform 6" id="6"/>
          <p:cNvSpPr/>
          <p:nvPr/>
        </p:nvSpPr>
        <p:spPr>
          <a:xfrm flipH="false" flipV="false" rot="0">
            <a:off x="2060241" y="5989485"/>
            <a:ext cx="6794442" cy="3821874"/>
          </a:xfrm>
          <a:custGeom>
            <a:avLst/>
            <a:gdLst/>
            <a:ahLst/>
            <a:cxnLst/>
            <a:rect r="r" b="b" t="t" l="l"/>
            <a:pathLst>
              <a:path h="3821874" w="6794442">
                <a:moveTo>
                  <a:pt x="0" y="0"/>
                </a:moveTo>
                <a:lnTo>
                  <a:pt x="6794441" y="0"/>
                </a:lnTo>
                <a:lnTo>
                  <a:pt x="6794441" y="3821873"/>
                </a:lnTo>
                <a:lnTo>
                  <a:pt x="0" y="3821873"/>
                </a:lnTo>
                <a:lnTo>
                  <a:pt x="0" y="0"/>
                </a:lnTo>
                <a:close/>
              </a:path>
            </a:pathLst>
          </a:custGeom>
          <a:blipFill>
            <a:blip r:embed="rId6"/>
            <a:stretch>
              <a:fillRect l="0" t="0" r="0" b="0"/>
            </a:stretch>
          </a:blipFill>
        </p:spPr>
      </p:sp>
      <p:sp>
        <p:nvSpPr>
          <p:cNvPr name="Freeform 7" id="7"/>
          <p:cNvSpPr/>
          <p:nvPr/>
        </p:nvSpPr>
        <p:spPr>
          <a:xfrm flipH="false" flipV="false" rot="0">
            <a:off x="9433318" y="1803520"/>
            <a:ext cx="6794442" cy="3821874"/>
          </a:xfrm>
          <a:custGeom>
            <a:avLst/>
            <a:gdLst/>
            <a:ahLst/>
            <a:cxnLst/>
            <a:rect r="r" b="b" t="t" l="l"/>
            <a:pathLst>
              <a:path h="3821874" w="6794442">
                <a:moveTo>
                  <a:pt x="0" y="0"/>
                </a:moveTo>
                <a:lnTo>
                  <a:pt x="6794441" y="0"/>
                </a:lnTo>
                <a:lnTo>
                  <a:pt x="6794441" y="3821873"/>
                </a:lnTo>
                <a:lnTo>
                  <a:pt x="0" y="3821873"/>
                </a:lnTo>
                <a:lnTo>
                  <a:pt x="0" y="0"/>
                </a:lnTo>
                <a:close/>
              </a:path>
            </a:pathLst>
          </a:custGeom>
          <a:blipFill>
            <a:blip r:embed="rId7"/>
            <a:stretch>
              <a:fillRect l="0" t="0" r="0" b="0"/>
            </a:stretch>
          </a:blipFill>
        </p:spPr>
      </p:sp>
      <p:sp>
        <p:nvSpPr>
          <p:cNvPr name="TextBox 8" id="8"/>
          <p:cNvSpPr txBox="true"/>
          <p:nvPr/>
        </p:nvSpPr>
        <p:spPr>
          <a:xfrm rot="0">
            <a:off x="6841828" y="317377"/>
            <a:ext cx="4604344" cy="1143000"/>
          </a:xfrm>
          <a:prstGeom prst="rect">
            <a:avLst/>
          </a:prstGeom>
        </p:spPr>
        <p:txBody>
          <a:bodyPr anchor="t" rtlCol="false" tIns="0" lIns="0" bIns="0" rIns="0">
            <a:spAutoFit/>
          </a:bodyPr>
          <a:lstStyle/>
          <a:p>
            <a:pPr algn="ctr" marL="0" indent="0" lvl="0">
              <a:lnSpc>
                <a:spcPts val="8971"/>
              </a:lnSpc>
              <a:spcBef>
                <a:spcPct val="0"/>
              </a:spcBef>
            </a:pPr>
            <a:r>
              <a:rPr lang="en-US" sz="7476">
                <a:solidFill>
                  <a:srgbClr val="000000"/>
                </a:solidFill>
                <a:latin typeface="Norwester"/>
                <a:ea typeface="Norwester"/>
                <a:cs typeface="Norwester"/>
                <a:sym typeface="Norwester"/>
              </a:rPr>
              <a:t>PICTURES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298820" y="2465954"/>
            <a:ext cx="8793899" cy="1147594"/>
          </a:xfrm>
          <a:prstGeom prst="rect">
            <a:avLst/>
          </a:prstGeom>
        </p:spPr>
        <p:txBody>
          <a:bodyPr anchor="t" rtlCol="false" tIns="0" lIns="0" bIns="0" rIns="0">
            <a:spAutoFit/>
          </a:bodyPr>
          <a:lstStyle/>
          <a:p>
            <a:pPr algn="l" marL="0" indent="0" lvl="0">
              <a:lnSpc>
                <a:spcPts val="8971"/>
              </a:lnSpc>
              <a:spcBef>
                <a:spcPct val="0"/>
              </a:spcBef>
            </a:pPr>
            <a:r>
              <a:rPr lang="en-US" sz="7476">
                <a:solidFill>
                  <a:srgbClr val="000000"/>
                </a:solidFill>
                <a:latin typeface="Norwester"/>
                <a:ea typeface="Norwester"/>
                <a:cs typeface="Norwester"/>
                <a:sym typeface="Norwester"/>
              </a:rPr>
              <a:t>CHALLEGES FACED</a:t>
            </a:r>
          </a:p>
        </p:txBody>
      </p:sp>
      <p:sp>
        <p:nvSpPr>
          <p:cNvPr name="Freeform 3" id="3"/>
          <p:cNvSpPr/>
          <p:nvPr/>
        </p:nvSpPr>
        <p:spPr>
          <a:xfrm flipH="false" flipV="false" rot="0">
            <a:off x="8335099"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3086100" y="581792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6441515" y="1147387"/>
            <a:ext cx="817785" cy="817785"/>
          </a:xfrm>
          <a:custGeom>
            <a:avLst/>
            <a:gdLst/>
            <a:ahLst/>
            <a:cxnLst/>
            <a:rect r="r" b="b" t="t" l="l"/>
            <a:pathLst>
              <a:path h="817785" w="817785">
                <a:moveTo>
                  <a:pt x="0" y="0"/>
                </a:moveTo>
                <a:lnTo>
                  <a:pt x="817785" y="0"/>
                </a:lnTo>
                <a:lnTo>
                  <a:pt x="817785" y="817785"/>
                </a:lnTo>
                <a:lnTo>
                  <a:pt x="0" y="8177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210915" y="3898024"/>
            <a:ext cx="817785" cy="817785"/>
          </a:xfrm>
          <a:custGeom>
            <a:avLst/>
            <a:gdLst/>
            <a:ahLst/>
            <a:cxnLst/>
            <a:rect r="r" b="b" t="t" l="l"/>
            <a:pathLst>
              <a:path h="817785" w="817785">
                <a:moveTo>
                  <a:pt x="0" y="0"/>
                </a:moveTo>
                <a:lnTo>
                  <a:pt x="817785" y="0"/>
                </a:lnTo>
                <a:lnTo>
                  <a:pt x="817785" y="817785"/>
                </a:lnTo>
                <a:lnTo>
                  <a:pt x="0" y="8177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2285524" y="4582459"/>
            <a:ext cx="13358301" cy="2324863"/>
          </a:xfrm>
          <a:prstGeom prst="rect">
            <a:avLst/>
          </a:prstGeom>
        </p:spPr>
        <p:txBody>
          <a:bodyPr anchor="t" rtlCol="false" tIns="0" lIns="0" bIns="0" rIns="0">
            <a:spAutoFit/>
          </a:bodyPr>
          <a:lstStyle/>
          <a:p>
            <a:pPr algn="l">
              <a:lnSpc>
                <a:spcPts val="4703"/>
              </a:lnSpc>
            </a:pPr>
            <a:r>
              <a:rPr lang="en-US" sz="2799">
                <a:solidFill>
                  <a:srgbClr val="000000"/>
                </a:solidFill>
                <a:latin typeface="Garet"/>
                <a:ea typeface="Garet"/>
                <a:cs typeface="Garet"/>
                <a:sym typeface="Garet"/>
              </a:rPr>
              <a:t>There was a lot of discussion and trouble shooting involved. I had initially used different components and had to switch at the last minute. </a:t>
            </a:r>
          </a:p>
          <a:p>
            <a:pPr algn="l">
              <a:lnSpc>
                <a:spcPts val="4703"/>
              </a:lnSpc>
            </a:pPr>
            <a:r>
              <a:rPr lang="en-US" sz="2799">
                <a:solidFill>
                  <a:srgbClr val="000000"/>
                </a:solidFill>
                <a:latin typeface="Garet"/>
                <a:ea typeface="Garet"/>
                <a:cs typeface="Garet"/>
                <a:sym typeface="Garet"/>
              </a:rPr>
              <a:t>The entire process was time consuming due to the many errors that occurred but it was all resolved in the end.</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39318" y="1648693"/>
            <a:ext cx="1730616" cy="1668125"/>
            <a:chOff x="0" y="0"/>
            <a:chExt cx="455800" cy="439342"/>
          </a:xfrm>
        </p:grpSpPr>
        <p:sp>
          <p:nvSpPr>
            <p:cNvPr name="Freeform 3" id="3"/>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4" id="4"/>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3086100" y="5360296"/>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3289402" y="1639168"/>
            <a:ext cx="14854776" cy="1666875"/>
          </a:xfrm>
          <a:prstGeom prst="rect">
            <a:avLst/>
          </a:prstGeom>
        </p:spPr>
        <p:txBody>
          <a:bodyPr anchor="t" rtlCol="false" tIns="0" lIns="0" bIns="0" rIns="0">
            <a:spAutoFit/>
          </a:bodyPr>
          <a:lstStyle/>
          <a:p>
            <a:pPr algn="l" marL="0" indent="0" lvl="0">
              <a:lnSpc>
                <a:spcPts val="13064"/>
              </a:lnSpc>
              <a:spcBef>
                <a:spcPct val="0"/>
              </a:spcBef>
            </a:pPr>
            <a:r>
              <a:rPr lang="en-US" sz="10887">
                <a:solidFill>
                  <a:srgbClr val="000000"/>
                </a:solidFill>
                <a:latin typeface="Norwester"/>
                <a:ea typeface="Norwester"/>
                <a:cs typeface="Norwester"/>
                <a:sym typeface="Norwester"/>
              </a:rPr>
              <a:t>PRACTICAL APPLICATIONS</a:t>
            </a:r>
          </a:p>
        </p:txBody>
      </p:sp>
      <p:sp>
        <p:nvSpPr>
          <p:cNvPr name="TextBox 7" id="7"/>
          <p:cNvSpPr txBox="true"/>
          <p:nvPr/>
        </p:nvSpPr>
        <p:spPr>
          <a:xfrm rot="0">
            <a:off x="1490991" y="1833013"/>
            <a:ext cx="1478943"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06.</a:t>
            </a:r>
          </a:p>
        </p:txBody>
      </p:sp>
      <p:sp>
        <p:nvSpPr>
          <p:cNvPr name="Freeform 8" id="8"/>
          <p:cNvSpPr/>
          <p:nvPr/>
        </p:nvSpPr>
        <p:spPr>
          <a:xfrm flipH="false" flipV="false" rot="0">
            <a:off x="15527588" y="-2659711"/>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2464849" y="4740030"/>
            <a:ext cx="13358301" cy="2915413"/>
          </a:xfrm>
          <a:prstGeom prst="rect">
            <a:avLst/>
          </a:prstGeom>
        </p:spPr>
        <p:txBody>
          <a:bodyPr anchor="t" rtlCol="false" tIns="0" lIns="0" bIns="0" rIns="0">
            <a:spAutoFit/>
          </a:bodyPr>
          <a:lstStyle/>
          <a:p>
            <a:pPr algn="l">
              <a:lnSpc>
                <a:spcPts val="4703"/>
              </a:lnSpc>
            </a:pPr>
            <a:r>
              <a:rPr lang="en-US" sz="2799">
                <a:solidFill>
                  <a:srgbClr val="000000"/>
                </a:solidFill>
                <a:latin typeface="Garet"/>
                <a:ea typeface="Garet"/>
                <a:cs typeface="Garet"/>
                <a:sym typeface="Garet"/>
              </a:rPr>
              <a:t>My idea is a concept and would need large scale cooperation to implement in the real world.</a:t>
            </a:r>
          </a:p>
          <a:p>
            <a:pPr algn="l">
              <a:lnSpc>
                <a:spcPts val="4703"/>
              </a:lnSpc>
            </a:pPr>
          </a:p>
          <a:p>
            <a:pPr algn="l">
              <a:lnSpc>
                <a:spcPts val="4703"/>
              </a:lnSpc>
            </a:pPr>
            <a:r>
              <a:rPr lang="en-US" sz="2799">
                <a:solidFill>
                  <a:srgbClr val="000000"/>
                </a:solidFill>
                <a:latin typeface="Garet"/>
                <a:ea typeface="Garet"/>
                <a:cs typeface="Garet"/>
                <a:sym typeface="Garet"/>
              </a:rPr>
              <a:t>This idea could be implemented as an add-on device to a real car, or it could be inbuilt in a car while manufacturing it.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365337" y="7388103"/>
            <a:ext cx="15557326" cy="1666875"/>
          </a:xfrm>
          <a:prstGeom prst="rect">
            <a:avLst/>
          </a:prstGeom>
        </p:spPr>
        <p:txBody>
          <a:bodyPr anchor="t" rtlCol="false" tIns="0" lIns="0" bIns="0" rIns="0">
            <a:spAutoFit/>
          </a:bodyPr>
          <a:lstStyle/>
          <a:p>
            <a:pPr algn="ctr" marL="0" indent="0" lvl="0">
              <a:lnSpc>
                <a:spcPts val="13064"/>
              </a:lnSpc>
              <a:spcBef>
                <a:spcPct val="0"/>
              </a:spcBef>
            </a:pPr>
            <a:r>
              <a:rPr lang="en-US" sz="10887">
                <a:solidFill>
                  <a:srgbClr val="000000"/>
                </a:solidFill>
                <a:latin typeface="Norwester"/>
                <a:ea typeface="Norwester"/>
                <a:cs typeface="Norwester"/>
                <a:sym typeface="Norwester"/>
              </a:rPr>
              <a:t>THANK YOU</a:t>
            </a:r>
          </a:p>
        </p:txBody>
      </p:sp>
      <p:sp>
        <p:nvSpPr>
          <p:cNvPr name="Freeform 3" id="3"/>
          <p:cNvSpPr/>
          <p:nvPr/>
        </p:nvSpPr>
        <p:spPr>
          <a:xfrm flipH="false" flipV="false" rot="0">
            <a:off x="14080590" y="5469798"/>
            <a:ext cx="817785" cy="817785"/>
          </a:xfrm>
          <a:custGeom>
            <a:avLst/>
            <a:gdLst/>
            <a:ahLst/>
            <a:cxnLst/>
            <a:rect r="r" b="b" t="t" l="l"/>
            <a:pathLst>
              <a:path h="817785" w="817785">
                <a:moveTo>
                  <a:pt x="0" y="0"/>
                </a:moveTo>
                <a:lnTo>
                  <a:pt x="817785" y="0"/>
                </a:lnTo>
                <a:lnTo>
                  <a:pt x="817785" y="817786"/>
                </a:lnTo>
                <a:lnTo>
                  <a:pt x="0" y="817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661847" y="3495503"/>
            <a:ext cx="997931" cy="997931"/>
          </a:xfrm>
          <a:custGeom>
            <a:avLst/>
            <a:gdLst/>
            <a:ahLst/>
            <a:cxnLst/>
            <a:rect r="r" b="b" t="t" l="l"/>
            <a:pathLst>
              <a:path h="997931" w="997931">
                <a:moveTo>
                  <a:pt x="0" y="0"/>
                </a:moveTo>
                <a:lnTo>
                  <a:pt x="997932" y="0"/>
                </a:lnTo>
                <a:lnTo>
                  <a:pt x="997932" y="997931"/>
                </a:lnTo>
                <a:lnTo>
                  <a:pt x="0" y="9979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413384" y="6344229"/>
            <a:ext cx="4419325" cy="809625"/>
          </a:xfrm>
          <a:prstGeom prst="rect">
            <a:avLst/>
          </a:prstGeom>
        </p:spPr>
        <p:txBody>
          <a:bodyPr anchor="t" rtlCol="false" tIns="0" lIns="0" bIns="0" rIns="0">
            <a:spAutoFit/>
          </a:bodyPr>
          <a:lstStyle/>
          <a:p>
            <a:pPr algn="l" marL="0" indent="0" lvl="0">
              <a:lnSpc>
                <a:spcPts val="6327"/>
              </a:lnSpc>
              <a:spcBef>
                <a:spcPct val="0"/>
              </a:spcBef>
            </a:pPr>
            <a:r>
              <a:rPr lang="en-US" sz="5272">
                <a:solidFill>
                  <a:srgbClr val="000000"/>
                </a:solidFill>
                <a:latin typeface="Norwester"/>
                <a:ea typeface="Norwester"/>
                <a:cs typeface="Norwester"/>
                <a:sym typeface="Norwester"/>
              </a:rPr>
              <a:t>SOLUTION</a:t>
            </a:r>
          </a:p>
        </p:txBody>
      </p:sp>
      <p:sp>
        <p:nvSpPr>
          <p:cNvPr name="TextBox 3" id="3"/>
          <p:cNvSpPr txBox="true"/>
          <p:nvPr/>
        </p:nvSpPr>
        <p:spPr>
          <a:xfrm rot="0">
            <a:off x="1075692" y="6341675"/>
            <a:ext cx="4091171" cy="1614834"/>
          </a:xfrm>
          <a:prstGeom prst="rect">
            <a:avLst/>
          </a:prstGeom>
        </p:spPr>
        <p:txBody>
          <a:bodyPr anchor="t" rtlCol="false" tIns="0" lIns="0" bIns="0" rIns="0">
            <a:spAutoFit/>
          </a:bodyPr>
          <a:lstStyle/>
          <a:p>
            <a:pPr algn="l" marL="0" indent="0" lvl="0">
              <a:lnSpc>
                <a:spcPts val="6327"/>
              </a:lnSpc>
              <a:spcBef>
                <a:spcPct val="0"/>
              </a:spcBef>
            </a:pPr>
            <a:r>
              <a:rPr lang="en-US" sz="5272">
                <a:solidFill>
                  <a:srgbClr val="000000"/>
                </a:solidFill>
                <a:latin typeface="Norwester"/>
                <a:ea typeface="Norwester"/>
                <a:cs typeface="Norwester"/>
                <a:sym typeface="Norwester"/>
              </a:rPr>
              <a:t>PROBLEM STATEMENT</a:t>
            </a:r>
          </a:p>
        </p:txBody>
      </p:sp>
      <p:grpSp>
        <p:nvGrpSpPr>
          <p:cNvPr name="Group 4" id="4"/>
          <p:cNvGrpSpPr/>
          <p:nvPr/>
        </p:nvGrpSpPr>
        <p:grpSpPr>
          <a:xfrm rot="0">
            <a:off x="1028700" y="4257083"/>
            <a:ext cx="1730616" cy="1668125"/>
            <a:chOff x="0" y="0"/>
            <a:chExt cx="455800" cy="439342"/>
          </a:xfrm>
        </p:grpSpPr>
        <p:sp>
          <p:nvSpPr>
            <p:cNvPr name="Freeform 5" id="5"/>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6" id="6"/>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TextBox 7" id="7"/>
          <p:cNvSpPr txBox="true"/>
          <p:nvPr/>
        </p:nvSpPr>
        <p:spPr>
          <a:xfrm rot="0">
            <a:off x="1280373" y="4441402"/>
            <a:ext cx="1227270"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01.</a:t>
            </a:r>
          </a:p>
        </p:txBody>
      </p:sp>
      <p:grpSp>
        <p:nvGrpSpPr>
          <p:cNvPr name="Group 8" id="8"/>
          <p:cNvGrpSpPr/>
          <p:nvPr/>
        </p:nvGrpSpPr>
        <p:grpSpPr>
          <a:xfrm rot="0">
            <a:off x="7413384" y="4257083"/>
            <a:ext cx="1730616" cy="1668125"/>
            <a:chOff x="0" y="0"/>
            <a:chExt cx="455800" cy="439342"/>
          </a:xfrm>
        </p:grpSpPr>
        <p:sp>
          <p:nvSpPr>
            <p:cNvPr name="Freeform 9" id="9"/>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10" id="10"/>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7712645" y="4438355"/>
            <a:ext cx="1632088"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02.</a:t>
            </a:r>
          </a:p>
        </p:txBody>
      </p:sp>
      <p:grpSp>
        <p:nvGrpSpPr>
          <p:cNvPr name="Group 12" id="12"/>
          <p:cNvGrpSpPr/>
          <p:nvPr/>
        </p:nvGrpSpPr>
        <p:grpSpPr>
          <a:xfrm rot="0">
            <a:off x="13124425" y="4257083"/>
            <a:ext cx="1730616" cy="1668125"/>
            <a:chOff x="0" y="0"/>
            <a:chExt cx="455800" cy="439342"/>
          </a:xfrm>
        </p:grpSpPr>
        <p:sp>
          <p:nvSpPr>
            <p:cNvPr name="Freeform 13" id="13"/>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14" id="14"/>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13389576" y="4438355"/>
            <a:ext cx="1632088"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03.</a:t>
            </a:r>
          </a:p>
        </p:txBody>
      </p:sp>
      <p:sp>
        <p:nvSpPr>
          <p:cNvPr name="TextBox 16" id="16"/>
          <p:cNvSpPr txBox="true"/>
          <p:nvPr/>
        </p:nvSpPr>
        <p:spPr>
          <a:xfrm rot="0">
            <a:off x="13124425" y="6285908"/>
            <a:ext cx="3794478" cy="1609725"/>
          </a:xfrm>
          <a:prstGeom prst="rect">
            <a:avLst/>
          </a:prstGeom>
        </p:spPr>
        <p:txBody>
          <a:bodyPr anchor="t" rtlCol="false" tIns="0" lIns="0" bIns="0" rIns="0">
            <a:spAutoFit/>
          </a:bodyPr>
          <a:lstStyle/>
          <a:p>
            <a:pPr algn="l" marL="0" indent="0" lvl="0">
              <a:lnSpc>
                <a:spcPts val="6327"/>
              </a:lnSpc>
              <a:spcBef>
                <a:spcPct val="0"/>
              </a:spcBef>
            </a:pPr>
            <a:r>
              <a:rPr lang="en-US" sz="5272">
                <a:solidFill>
                  <a:srgbClr val="000000"/>
                </a:solidFill>
                <a:latin typeface="Norwester"/>
                <a:ea typeface="Norwester"/>
                <a:cs typeface="Norwester"/>
                <a:sym typeface="Norwester"/>
              </a:rPr>
              <a:t>SDG RELEVANCE</a:t>
            </a:r>
          </a:p>
        </p:txBody>
      </p:sp>
      <p:sp>
        <p:nvSpPr>
          <p:cNvPr name="TextBox 17" id="17"/>
          <p:cNvSpPr txBox="true"/>
          <p:nvPr/>
        </p:nvSpPr>
        <p:spPr>
          <a:xfrm rot="0">
            <a:off x="1028700" y="1837611"/>
            <a:ext cx="12095725" cy="1666875"/>
          </a:xfrm>
          <a:prstGeom prst="rect">
            <a:avLst/>
          </a:prstGeom>
        </p:spPr>
        <p:txBody>
          <a:bodyPr anchor="t" rtlCol="false" tIns="0" lIns="0" bIns="0" rIns="0">
            <a:spAutoFit/>
          </a:bodyPr>
          <a:lstStyle/>
          <a:p>
            <a:pPr algn="l" marL="0" indent="0" lvl="0">
              <a:lnSpc>
                <a:spcPts val="13064"/>
              </a:lnSpc>
              <a:spcBef>
                <a:spcPct val="0"/>
              </a:spcBef>
            </a:pPr>
            <a:r>
              <a:rPr lang="en-US" sz="10887" strike="noStrike" u="none">
                <a:solidFill>
                  <a:srgbClr val="000000"/>
                </a:solidFill>
                <a:latin typeface="Norwester"/>
                <a:ea typeface="Norwester"/>
                <a:cs typeface="Norwester"/>
                <a:sym typeface="Norwester"/>
              </a:rPr>
              <a:t>TABLE OF CONTENTS</a:t>
            </a:r>
          </a:p>
        </p:txBody>
      </p:sp>
      <p:sp>
        <p:nvSpPr>
          <p:cNvPr name="Freeform 18" id="18"/>
          <p:cNvSpPr/>
          <p:nvPr/>
        </p:nvSpPr>
        <p:spPr>
          <a:xfrm flipH="false" flipV="false" rot="0">
            <a:off x="16061307" y="649143"/>
            <a:ext cx="1197993" cy="1197993"/>
          </a:xfrm>
          <a:custGeom>
            <a:avLst/>
            <a:gdLst/>
            <a:ahLst/>
            <a:cxnLst/>
            <a:rect r="r" b="b" t="t" l="l"/>
            <a:pathLst>
              <a:path h="1197993" w="1197993">
                <a:moveTo>
                  <a:pt x="0" y="0"/>
                </a:moveTo>
                <a:lnTo>
                  <a:pt x="1197993" y="0"/>
                </a:lnTo>
                <a:lnTo>
                  <a:pt x="1197993" y="1197993"/>
                </a:lnTo>
                <a:lnTo>
                  <a:pt x="0" y="11979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9" id="19"/>
          <p:cNvSpPr/>
          <p:nvPr/>
        </p:nvSpPr>
        <p:spPr>
          <a:xfrm flipH="false" flipV="false" rot="0">
            <a:off x="11607491" y="8438538"/>
            <a:ext cx="997931" cy="997931"/>
          </a:xfrm>
          <a:custGeom>
            <a:avLst/>
            <a:gdLst/>
            <a:ahLst/>
            <a:cxnLst/>
            <a:rect r="r" b="b" t="t" l="l"/>
            <a:pathLst>
              <a:path h="997931" w="997931">
                <a:moveTo>
                  <a:pt x="0" y="0"/>
                </a:moveTo>
                <a:lnTo>
                  <a:pt x="997932" y="0"/>
                </a:lnTo>
                <a:lnTo>
                  <a:pt x="997932" y="997932"/>
                </a:lnTo>
                <a:lnTo>
                  <a:pt x="0" y="9979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0" id="20"/>
          <p:cNvSpPr/>
          <p:nvPr/>
        </p:nvSpPr>
        <p:spPr>
          <a:xfrm flipH="false" flipV="false" rot="0">
            <a:off x="17635070" y="2171108"/>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0">
            <a:off x="1752172" y="972047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413384" y="5876333"/>
            <a:ext cx="4419325" cy="1609725"/>
          </a:xfrm>
          <a:prstGeom prst="rect">
            <a:avLst/>
          </a:prstGeom>
        </p:spPr>
        <p:txBody>
          <a:bodyPr anchor="t" rtlCol="false" tIns="0" lIns="0" bIns="0" rIns="0">
            <a:spAutoFit/>
          </a:bodyPr>
          <a:lstStyle/>
          <a:p>
            <a:pPr algn="l" marL="0" indent="0" lvl="0">
              <a:lnSpc>
                <a:spcPts val="6327"/>
              </a:lnSpc>
              <a:spcBef>
                <a:spcPct val="0"/>
              </a:spcBef>
            </a:pPr>
            <a:r>
              <a:rPr lang="en-US" sz="5272">
                <a:solidFill>
                  <a:srgbClr val="000000"/>
                </a:solidFill>
                <a:latin typeface="Norwester"/>
                <a:ea typeface="Norwester"/>
                <a:cs typeface="Norwester"/>
                <a:sym typeface="Norwester"/>
              </a:rPr>
              <a:t>PROJECT</a:t>
            </a:r>
          </a:p>
          <a:p>
            <a:pPr algn="l" marL="0" indent="0" lvl="0">
              <a:lnSpc>
                <a:spcPts val="6327"/>
              </a:lnSpc>
              <a:spcBef>
                <a:spcPct val="0"/>
              </a:spcBef>
            </a:pPr>
            <a:r>
              <a:rPr lang="en-US" sz="5272" strike="noStrike" u="none">
                <a:solidFill>
                  <a:srgbClr val="000000"/>
                </a:solidFill>
                <a:latin typeface="Norwester"/>
                <a:ea typeface="Norwester"/>
                <a:cs typeface="Norwester"/>
                <a:sym typeface="Norwester"/>
              </a:rPr>
              <a:t>EXECUTION</a:t>
            </a:r>
          </a:p>
        </p:txBody>
      </p:sp>
      <p:sp>
        <p:nvSpPr>
          <p:cNvPr name="TextBox 3" id="3"/>
          <p:cNvSpPr txBox="true"/>
          <p:nvPr/>
        </p:nvSpPr>
        <p:spPr>
          <a:xfrm rot="0">
            <a:off x="1075692" y="5875056"/>
            <a:ext cx="4091171" cy="1614834"/>
          </a:xfrm>
          <a:prstGeom prst="rect">
            <a:avLst/>
          </a:prstGeom>
        </p:spPr>
        <p:txBody>
          <a:bodyPr anchor="t" rtlCol="false" tIns="0" lIns="0" bIns="0" rIns="0">
            <a:spAutoFit/>
          </a:bodyPr>
          <a:lstStyle/>
          <a:p>
            <a:pPr algn="l">
              <a:lnSpc>
                <a:spcPts val="6327"/>
              </a:lnSpc>
            </a:pPr>
            <a:r>
              <a:rPr lang="en-US" sz="5272">
                <a:solidFill>
                  <a:srgbClr val="000000"/>
                </a:solidFill>
                <a:latin typeface="Norwester"/>
                <a:ea typeface="Norwester"/>
                <a:cs typeface="Norwester"/>
                <a:sym typeface="Norwester"/>
              </a:rPr>
              <a:t>TECHNICAL</a:t>
            </a:r>
          </a:p>
          <a:p>
            <a:pPr algn="l" marL="0" indent="0" lvl="0">
              <a:lnSpc>
                <a:spcPts val="6327"/>
              </a:lnSpc>
              <a:spcBef>
                <a:spcPct val="0"/>
              </a:spcBef>
            </a:pPr>
            <a:r>
              <a:rPr lang="en-US" sz="5272">
                <a:solidFill>
                  <a:srgbClr val="000000"/>
                </a:solidFill>
                <a:latin typeface="Norwester"/>
                <a:ea typeface="Norwester"/>
                <a:cs typeface="Norwester"/>
                <a:sym typeface="Norwester"/>
              </a:rPr>
              <a:t>DETAILS </a:t>
            </a:r>
          </a:p>
        </p:txBody>
      </p:sp>
      <p:grpSp>
        <p:nvGrpSpPr>
          <p:cNvPr name="Group 4" id="4"/>
          <p:cNvGrpSpPr/>
          <p:nvPr/>
        </p:nvGrpSpPr>
        <p:grpSpPr>
          <a:xfrm rot="0">
            <a:off x="1057275" y="4081633"/>
            <a:ext cx="1730616" cy="1668125"/>
            <a:chOff x="0" y="0"/>
            <a:chExt cx="455800" cy="439342"/>
          </a:xfrm>
        </p:grpSpPr>
        <p:sp>
          <p:nvSpPr>
            <p:cNvPr name="Freeform 5" id="5"/>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6" id="6"/>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TextBox 7" id="7"/>
          <p:cNvSpPr txBox="true"/>
          <p:nvPr/>
        </p:nvSpPr>
        <p:spPr>
          <a:xfrm rot="0">
            <a:off x="1280373" y="4265953"/>
            <a:ext cx="1478943"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04.</a:t>
            </a:r>
          </a:p>
        </p:txBody>
      </p:sp>
      <p:grpSp>
        <p:nvGrpSpPr>
          <p:cNvPr name="Group 8" id="8"/>
          <p:cNvGrpSpPr/>
          <p:nvPr/>
        </p:nvGrpSpPr>
        <p:grpSpPr>
          <a:xfrm rot="0">
            <a:off x="7413384" y="4081633"/>
            <a:ext cx="1730616" cy="1668125"/>
            <a:chOff x="0" y="0"/>
            <a:chExt cx="455800" cy="439342"/>
          </a:xfrm>
        </p:grpSpPr>
        <p:sp>
          <p:nvSpPr>
            <p:cNvPr name="Freeform 9" id="9"/>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10" id="10"/>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7712645" y="4262906"/>
            <a:ext cx="1632088"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05.</a:t>
            </a:r>
          </a:p>
        </p:txBody>
      </p:sp>
      <p:grpSp>
        <p:nvGrpSpPr>
          <p:cNvPr name="Group 12" id="12"/>
          <p:cNvGrpSpPr/>
          <p:nvPr/>
        </p:nvGrpSpPr>
        <p:grpSpPr>
          <a:xfrm rot="0">
            <a:off x="13124425" y="4081633"/>
            <a:ext cx="1730616" cy="1668125"/>
            <a:chOff x="0" y="0"/>
            <a:chExt cx="455800" cy="439342"/>
          </a:xfrm>
        </p:grpSpPr>
        <p:sp>
          <p:nvSpPr>
            <p:cNvPr name="Freeform 13" id="13"/>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14" id="14"/>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13389576" y="4262906"/>
            <a:ext cx="1632088"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06.</a:t>
            </a:r>
          </a:p>
        </p:txBody>
      </p:sp>
      <p:sp>
        <p:nvSpPr>
          <p:cNvPr name="TextBox 16" id="16"/>
          <p:cNvSpPr txBox="true"/>
          <p:nvPr/>
        </p:nvSpPr>
        <p:spPr>
          <a:xfrm rot="0">
            <a:off x="13124425" y="5819288"/>
            <a:ext cx="3794478" cy="1609725"/>
          </a:xfrm>
          <a:prstGeom prst="rect">
            <a:avLst/>
          </a:prstGeom>
        </p:spPr>
        <p:txBody>
          <a:bodyPr anchor="t" rtlCol="false" tIns="0" lIns="0" bIns="0" rIns="0">
            <a:spAutoFit/>
          </a:bodyPr>
          <a:lstStyle/>
          <a:p>
            <a:pPr algn="l">
              <a:lnSpc>
                <a:spcPts val="6327"/>
              </a:lnSpc>
            </a:pPr>
            <a:r>
              <a:rPr lang="en-US" sz="5272">
                <a:solidFill>
                  <a:srgbClr val="000000"/>
                </a:solidFill>
                <a:latin typeface="Norwester"/>
                <a:ea typeface="Norwester"/>
                <a:cs typeface="Norwester"/>
                <a:sym typeface="Norwester"/>
              </a:rPr>
              <a:t>PRACTICAL </a:t>
            </a:r>
          </a:p>
          <a:p>
            <a:pPr algn="l" marL="0" indent="0" lvl="0">
              <a:lnSpc>
                <a:spcPts val="6327"/>
              </a:lnSpc>
              <a:spcBef>
                <a:spcPct val="0"/>
              </a:spcBef>
            </a:pPr>
            <a:r>
              <a:rPr lang="en-US" sz="5272">
                <a:solidFill>
                  <a:srgbClr val="000000"/>
                </a:solidFill>
                <a:latin typeface="Norwester"/>
                <a:ea typeface="Norwester"/>
                <a:cs typeface="Norwester"/>
                <a:sym typeface="Norwester"/>
              </a:rPr>
              <a:t>APPLICATIONS</a:t>
            </a:r>
          </a:p>
        </p:txBody>
      </p:sp>
      <p:sp>
        <p:nvSpPr>
          <p:cNvPr name="TextBox 17" id="17"/>
          <p:cNvSpPr txBox="true"/>
          <p:nvPr/>
        </p:nvSpPr>
        <p:spPr>
          <a:xfrm rot="0">
            <a:off x="1028700" y="1837611"/>
            <a:ext cx="12095725" cy="1666875"/>
          </a:xfrm>
          <a:prstGeom prst="rect">
            <a:avLst/>
          </a:prstGeom>
        </p:spPr>
        <p:txBody>
          <a:bodyPr anchor="t" rtlCol="false" tIns="0" lIns="0" bIns="0" rIns="0">
            <a:spAutoFit/>
          </a:bodyPr>
          <a:lstStyle/>
          <a:p>
            <a:pPr algn="l" marL="0" indent="0" lvl="0">
              <a:lnSpc>
                <a:spcPts val="13064"/>
              </a:lnSpc>
              <a:spcBef>
                <a:spcPct val="0"/>
              </a:spcBef>
            </a:pPr>
            <a:r>
              <a:rPr lang="en-US" sz="10887" strike="noStrike" u="none">
                <a:solidFill>
                  <a:srgbClr val="000000"/>
                </a:solidFill>
                <a:latin typeface="Norwester"/>
                <a:ea typeface="Norwester"/>
                <a:cs typeface="Norwester"/>
                <a:sym typeface="Norwester"/>
              </a:rPr>
              <a:t>TABLE OF CONTENTS</a:t>
            </a:r>
          </a:p>
        </p:txBody>
      </p:sp>
      <p:sp>
        <p:nvSpPr>
          <p:cNvPr name="Freeform 18" id="18"/>
          <p:cNvSpPr/>
          <p:nvPr/>
        </p:nvSpPr>
        <p:spPr>
          <a:xfrm flipH="false" flipV="false" rot="0">
            <a:off x="16061307" y="649143"/>
            <a:ext cx="1197993" cy="1197993"/>
          </a:xfrm>
          <a:custGeom>
            <a:avLst/>
            <a:gdLst/>
            <a:ahLst/>
            <a:cxnLst/>
            <a:rect r="r" b="b" t="t" l="l"/>
            <a:pathLst>
              <a:path h="1197993" w="1197993">
                <a:moveTo>
                  <a:pt x="0" y="0"/>
                </a:moveTo>
                <a:lnTo>
                  <a:pt x="1197993" y="0"/>
                </a:lnTo>
                <a:lnTo>
                  <a:pt x="1197993" y="1197993"/>
                </a:lnTo>
                <a:lnTo>
                  <a:pt x="0" y="11979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9" id="19"/>
          <p:cNvSpPr/>
          <p:nvPr/>
        </p:nvSpPr>
        <p:spPr>
          <a:xfrm flipH="false" flipV="false" rot="0">
            <a:off x="11607491" y="8438538"/>
            <a:ext cx="997931" cy="997931"/>
          </a:xfrm>
          <a:custGeom>
            <a:avLst/>
            <a:gdLst/>
            <a:ahLst/>
            <a:cxnLst/>
            <a:rect r="r" b="b" t="t" l="l"/>
            <a:pathLst>
              <a:path h="997931" w="997931">
                <a:moveTo>
                  <a:pt x="0" y="0"/>
                </a:moveTo>
                <a:lnTo>
                  <a:pt x="997932" y="0"/>
                </a:lnTo>
                <a:lnTo>
                  <a:pt x="997932" y="997932"/>
                </a:lnTo>
                <a:lnTo>
                  <a:pt x="0" y="9979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0" id="20"/>
          <p:cNvSpPr/>
          <p:nvPr/>
        </p:nvSpPr>
        <p:spPr>
          <a:xfrm flipH="false" flipV="false" rot="0">
            <a:off x="17635070" y="2171108"/>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0">
            <a:off x="1752172" y="972047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39318" y="1648693"/>
            <a:ext cx="1730616" cy="1668125"/>
            <a:chOff x="0" y="0"/>
            <a:chExt cx="455800" cy="439342"/>
          </a:xfrm>
        </p:grpSpPr>
        <p:sp>
          <p:nvSpPr>
            <p:cNvPr name="Freeform 3" id="3"/>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4" id="4"/>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3086100" y="5360296"/>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3468376" y="4003817"/>
            <a:ext cx="10424373" cy="1729314"/>
            <a:chOff x="0" y="0"/>
            <a:chExt cx="2745514" cy="455457"/>
          </a:xfrm>
        </p:grpSpPr>
        <p:sp>
          <p:nvSpPr>
            <p:cNvPr name="Freeform 7" id="7"/>
            <p:cNvSpPr/>
            <p:nvPr/>
          </p:nvSpPr>
          <p:spPr>
            <a:xfrm flipH="false" flipV="false" rot="0">
              <a:off x="0" y="0"/>
              <a:ext cx="2745514" cy="455457"/>
            </a:xfrm>
            <a:custGeom>
              <a:avLst/>
              <a:gdLst/>
              <a:ahLst/>
              <a:cxnLst/>
              <a:rect r="r" b="b" t="t" l="l"/>
              <a:pathLst>
                <a:path h="455457" w="2745514">
                  <a:moveTo>
                    <a:pt x="203200" y="0"/>
                  </a:moveTo>
                  <a:lnTo>
                    <a:pt x="2745514" y="0"/>
                  </a:lnTo>
                  <a:lnTo>
                    <a:pt x="2542314" y="455457"/>
                  </a:lnTo>
                  <a:lnTo>
                    <a:pt x="0" y="455457"/>
                  </a:lnTo>
                  <a:lnTo>
                    <a:pt x="203200" y="0"/>
                  </a:lnTo>
                  <a:close/>
                </a:path>
              </a:pathLst>
            </a:custGeom>
            <a:solidFill>
              <a:srgbClr val="9F6AE7">
                <a:alpha val="30980"/>
              </a:srgbClr>
            </a:solidFill>
          </p:spPr>
        </p:sp>
        <p:sp>
          <p:nvSpPr>
            <p:cNvPr name="TextBox 8" id="8"/>
            <p:cNvSpPr txBox="true"/>
            <p:nvPr/>
          </p:nvSpPr>
          <p:spPr>
            <a:xfrm>
              <a:off x="101600" y="-47625"/>
              <a:ext cx="2542314" cy="503082"/>
            </a:xfrm>
            <a:prstGeom prst="rect">
              <a:avLst/>
            </a:prstGeom>
          </p:spPr>
          <p:txBody>
            <a:bodyPr anchor="ctr" rtlCol="false" tIns="50800" lIns="50800" bIns="50800" rIns="50800"/>
            <a:lstStyle/>
            <a:p>
              <a:pPr algn="ctr">
                <a:lnSpc>
                  <a:spcPts val="3359"/>
                </a:lnSpc>
              </a:pPr>
            </a:p>
          </p:txBody>
        </p:sp>
      </p:grpSp>
      <p:sp>
        <p:nvSpPr>
          <p:cNvPr name="TextBox 9" id="9"/>
          <p:cNvSpPr txBox="true"/>
          <p:nvPr/>
        </p:nvSpPr>
        <p:spPr>
          <a:xfrm rot="0">
            <a:off x="3289402" y="1639168"/>
            <a:ext cx="12536242" cy="1666875"/>
          </a:xfrm>
          <a:prstGeom prst="rect">
            <a:avLst/>
          </a:prstGeom>
        </p:spPr>
        <p:txBody>
          <a:bodyPr anchor="t" rtlCol="false" tIns="0" lIns="0" bIns="0" rIns="0">
            <a:spAutoFit/>
          </a:bodyPr>
          <a:lstStyle/>
          <a:p>
            <a:pPr algn="l" marL="0" indent="0" lvl="0">
              <a:lnSpc>
                <a:spcPts val="13064"/>
              </a:lnSpc>
              <a:spcBef>
                <a:spcPct val="0"/>
              </a:spcBef>
            </a:pPr>
            <a:r>
              <a:rPr lang="en-US" sz="10887">
                <a:solidFill>
                  <a:srgbClr val="000000"/>
                </a:solidFill>
                <a:latin typeface="Norwester"/>
                <a:ea typeface="Norwester"/>
                <a:cs typeface="Norwester"/>
                <a:sym typeface="Norwester"/>
              </a:rPr>
              <a:t>PROBLEM STATEMENT</a:t>
            </a:r>
          </a:p>
        </p:txBody>
      </p:sp>
      <p:sp>
        <p:nvSpPr>
          <p:cNvPr name="TextBox 10" id="10"/>
          <p:cNvSpPr txBox="true"/>
          <p:nvPr/>
        </p:nvSpPr>
        <p:spPr>
          <a:xfrm rot="0">
            <a:off x="1490991" y="1833013"/>
            <a:ext cx="1227270"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01.</a:t>
            </a:r>
          </a:p>
        </p:txBody>
      </p:sp>
      <p:sp>
        <p:nvSpPr>
          <p:cNvPr name="TextBox 11" id="11"/>
          <p:cNvSpPr txBox="true"/>
          <p:nvPr/>
        </p:nvSpPr>
        <p:spPr>
          <a:xfrm rot="0">
            <a:off x="4006807" y="4199819"/>
            <a:ext cx="9520192" cy="1313181"/>
          </a:xfrm>
          <a:prstGeom prst="rect">
            <a:avLst/>
          </a:prstGeom>
        </p:spPr>
        <p:txBody>
          <a:bodyPr anchor="t" rtlCol="false" tIns="0" lIns="0" bIns="0" rIns="0">
            <a:spAutoFit/>
          </a:bodyPr>
          <a:lstStyle/>
          <a:p>
            <a:pPr algn="ctr">
              <a:lnSpc>
                <a:spcPts val="5319"/>
              </a:lnSpc>
              <a:spcBef>
                <a:spcPct val="0"/>
              </a:spcBef>
            </a:pPr>
            <a:r>
              <a:rPr lang="en-US" sz="3799">
                <a:solidFill>
                  <a:srgbClr val="5E17EB"/>
                </a:solidFill>
                <a:latin typeface="Etna Sans Serif"/>
                <a:ea typeface="Etna Sans Serif"/>
                <a:cs typeface="Etna Sans Serif"/>
                <a:sym typeface="Etna Sans Serif"/>
              </a:rPr>
              <a:t> </a:t>
            </a:r>
            <a:r>
              <a:rPr lang="en-US" sz="3799">
                <a:solidFill>
                  <a:srgbClr val="5E17EB"/>
                </a:solidFill>
                <a:latin typeface="Etna Sans Serif"/>
                <a:ea typeface="Etna Sans Serif"/>
                <a:cs typeface="Etna Sans Serif"/>
                <a:sym typeface="Etna Sans Serif"/>
              </a:rPr>
              <a:t>Most accidents in India </a:t>
            </a:r>
            <a:r>
              <a:rPr lang="en-US" sz="3799">
                <a:solidFill>
                  <a:srgbClr val="5E17EB"/>
                </a:solidFill>
                <a:latin typeface="Etna Sans Serif"/>
                <a:ea typeface="Etna Sans Serif"/>
                <a:cs typeface="Etna Sans Serif"/>
                <a:sym typeface="Etna Sans Serif"/>
              </a:rPr>
              <a:t>occur in single lane overtaking scenarios**</a:t>
            </a:r>
          </a:p>
        </p:txBody>
      </p:sp>
      <p:sp>
        <p:nvSpPr>
          <p:cNvPr name="TextBox 12" id="12"/>
          <p:cNvSpPr txBox="true"/>
          <p:nvPr/>
        </p:nvSpPr>
        <p:spPr>
          <a:xfrm rot="0">
            <a:off x="5425413" y="6859446"/>
            <a:ext cx="9772391" cy="1234440"/>
          </a:xfrm>
          <a:prstGeom prst="rect">
            <a:avLst/>
          </a:prstGeom>
        </p:spPr>
        <p:txBody>
          <a:bodyPr anchor="t" rtlCol="false" tIns="0" lIns="0" bIns="0" rIns="0">
            <a:spAutoFit/>
          </a:bodyPr>
          <a:lstStyle/>
          <a:p>
            <a:pPr algn="l">
              <a:lnSpc>
                <a:spcPts val="3359"/>
              </a:lnSpc>
              <a:spcBef>
                <a:spcPct val="0"/>
              </a:spcBef>
            </a:pPr>
            <a:r>
              <a:rPr lang="en-US" sz="2400" spc="38">
                <a:solidFill>
                  <a:srgbClr val="000000"/>
                </a:solidFill>
                <a:latin typeface="Garet"/>
                <a:ea typeface="Garet"/>
                <a:cs typeface="Garet"/>
                <a:sym typeface="Garet"/>
              </a:rPr>
              <a:t> i. Low visibility due to piled up vehicles ahead of the driver</a:t>
            </a:r>
          </a:p>
          <a:p>
            <a:pPr algn="l">
              <a:lnSpc>
                <a:spcPts val="3359"/>
              </a:lnSpc>
              <a:spcBef>
                <a:spcPct val="0"/>
              </a:spcBef>
            </a:pPr>
          </a:p>
          <a:p>
            <a:pPr algn="l">
              <a:lnSpc>
                <a:spcPts val="3359"/>
              </a:lnSpc>
              <a:spcBef>
                <a:spcPct val="0"/>
              </a:spcBef>
            </a:pPr>
            <a:r>
              <a:rPr lang="en-US" sz="2400" spc="38">
                <a:solidFill>
                  <a:srgbClr val="000000"/>
                </a:solidFill>
                <a:latin typeface="Garet"/>
                <a:ea typeface="Garet"/>
                <a:cs typeface="Garet"/>
                <a:sym typeface="Garet"/>
              </a:rPr>
              <a:t> ii. Incorrect judgments of the driver</a:t>
            </a:r>
          </a:p>
        </p:txBody>
      </p:sp>
      <p:sp>
        <p:nvSpPr>
          <p:cNvPr name="TextBox 13" id="13"/>
          <p:cNvSpPr txBox="true"/>
          <p:nvPr/>
        </p:nvSpPr>
        <p:spPr>
          <a:xfrm rot="0">
            <a:off x="750148" y="9210675"/>
            <a:ext cx="16224010" cy="824865"/>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Open Sauce"/>
                <a:ea typeface="Open Sauce"/>
                <a:cs typeface="Open Sauce"/>
                <a:sym typeface="Open Sauce"/>
              </a:rPr>
              <a:t>** </a:t>
            </a:r>
            <a:r>
              <a:rPr lang="en-US" sz="2400" u="sng">
                <a:solidFill>
                  <a:srgbClr val="004AAD"/>
                </a:solidFill>
                <a:latin typeface="Open Sauce"/>
                <a:ea typeface="Open Sauce"/>
                <a:cs typeface="Open Sauce"/>
                <a:sym typeface="Open Sauce"/>
              </a:rPr>
              <a:t>https://timesofindia.indiatimes.com/india/maximum-road-accidents-occur-when-overtaking/articleshow/48831373.cms </a:t>
            </a:r>
          </a:p>
        </p:txBody>
      </p:sp>
      <p:sp>
        <p:nvSpPr>
          <p:cNvPr name="TextBox 14" id="14"/>
          <p:cNvSpPr txBox="true"/>
          <p:nvPr/>
        </p:nvSpPr>
        <p:spPr>
          <a:xfrm rot="0">
            <a:off x="3211334" y="6371306"/>
            <a:ext cx="2906829" cy="504825"/>
          </a:xfrm>
          <a:prstGeom prst="rect">
            <a:avLst/>
          </a:prstGeom>
        </p:spPr>
        <p:txBody>
          <a:bodyPr anchor="t" rtlCol="false" tIns="0" lIns="0" bIns="0" rIns="0">
            <a:spAutoFit/>
          </a:bodyPr>
          <a:lstStyle/>
          <a:p>
            <a:pPr algn="ctr">
              <a:lnSpc>
                <a:spcPts val="4199"/>
              </a:lnSpc>
              <a:spcBef>
                <a:spcPct val="0"/>
              </a:spcBef>
            </a:pPr>
            <a:r>
              <a:rPr lang="en-US" sz="2999">
                <a:solidFill>
                  <a:srgbClr val="7925E9"/>
                </a:solidFill>
                <a:latin typeface="League Spartan"/>
                <a:ea typeface="League Spartan"/>
                <a:cs typeface="League Spartan"/>
                <a:sym typeface="League Spartan"/>
              </a:rPr>
              <a:t>Causes: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137954" y="1995759"/>
            <a:ext cx="8793899" cy="1147594"/>
          </a:xfrm>
          <a:prstGeom prst="rect">
            <a:avLst/>
          </a:prstGeom>
        </p:spPr>
        <p:txBody>
          <a:bodyPr anchor="t" rtlCol="false" tIns="0" lIns="0" bIns="0" rIns="0">
            <a:spAutoFit/>
          </a:bodyPr>
          <a:lstStyle/>
          <a:p>
            <a:pPr algn="l" marL="0" indent="0" lvl="0">
              <a:lnSpc>
                <a:spcPts val="8971"/>
              </a:lnSpc>
              <a:spcBef>
                <a:spcPct val="0"/>
              </a:spcBef>
            </a:pPr>
            <a:r>
              <a:rPr lang="en-US" sz="7476">
                <a:solidFill>
                  <a:srgbClr val="000000"/>
                </a:solidFill>
                <a:latin typeface="Norwester"/>
                <a:ea typeface="Norwester"/>
                <a:cs typeface="Norwester"/>
                <a:sym typeface="Norwester"/>
              </a:rPr>
              <a:t>EXISTING SOLUTIONS</a:t>
            </a:r>
          </a:p>
        </p:txBody>
      </p:sp>
      <p:sp>
        <p:nvSpPr>
          <p:cNvPr name="Freeform 3" id="3"/>
          <p:cNvSpPr/>
          <p:nvPr/>
        </p:nvSpPr>
        <p:spPr>
          <a:xfrm flipH="false" flipV="false" rot="0">
            <a:off x="8335099"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3086100" y="581792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6441515" y="1147387"/>
            <a:ext cx="817785" cy="817785"/>
          </a:xfrm>
          <a:custGeom>
            <a:avLst/>
            <a:gdLst/>
            <a:ahLst/>
            <a:cxnLst/>
            <a:rect r="r" b="b" t="t" l="l"/>
            <a:pathLst>
              <a:path h="817785" w="817785">
                <a:moveTo>
                  <a:pt x="0" y="0"/>
                </a:moveTo>
                <a:lnTo>
                  <a:pt x="817785" y="0"/>
                </a:lnTo>
                <a:lnTo>
                  <a:pt x="817785" y="817785"/>
                </a:lnTo>
                <a:lnTo>
                  <a:pt x="0" y="8177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210915" y="3898024"/>
            <a:ext cx="817785" cy="817785"/>
          </a:xfrm>
          <a:custGeom>
            <a:avLst/>
            <a:gdLst/>
            <a:ahLst/>
            <a:cxnLst/>
            <a:rect r="r" b="b" t="t" l="l"/>
            <a:pathLst>
              <a:path h="817785" w="817785">
                <a:moveTo>
                  <a:pt x="0" y="0"/>
                </a:moveTo>
                <a:lnTo>
                  <a:pt x="817785" y="0"/>
                </a:lnTo>
                <a:lnTo>
                  <a:pt x="817785" y="817785"/>
                </a:lnTo>
                <a:lnTo>
                  <a:pt x="0" y="8177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2464849" y="4211667"/>
            <a:ext cx="13358301" cy="2462530"/>
          </a:xfrm>
          <a:prstGeom prst="rect">
            <a:avLst/>
          </a:prstGeom>
        </p:spPr>
        <p:txBody>
          <a:bodyPr anchor="t" rtlCol="false" tIns="0" lIns="0" bIns="0" rIns="0">
            <a:spAutoFit/>
          </a:bodyPr>
          <a:lstStyle/>
          <a:p>
            <a:pPr algn="l">
              <a:lnSpc>
                <a:spcPts val="3919"/>
              </a:lnSpc>
              <a:spcBef>
                <a:spcPct val="0"/>
              </a:spcBef>
            </a:pPr>
            <a:r>
              <a:rPr lang="en-US" sz="2799">
                <a:solidFill>
                  <a:srgbClr val="000000"/>
                </a:solidFill>
                <a:latin typeface="Garet"/>
                <a:ea typeface="Garet"/>
                <a:cs typeface="Garet"/>
                <a:sym typeface="Garet"/>
              </a:rPr>
              <a:t>There are several works that have been published to </a:t>
            </a:r>
            <a:r>
              <a:rPr lang="en-US" sz="2799" i="true">
                <a:solidFill>
                  <a:srgbClr val="7925E9"/>
                </a:solidFill>
                <a:latin typeface="Garet Italics"/>
                <a:ea typeface="Garet Italics"/>
                <a:cs typeface="Garet Italics"/>
                <a:sym typeface="Garet Italics"/>
              </a:rPr>
              <a:t>detect </a:t>
            </a:r>
            <a:r>
              <a:rPr lang="en-US" sz="2799" i="true">
                <a:solidFill>
                  <a:srgbClr val="000000"/>
                </a:solidFill>
                <a:latin typeface="Garet Italics"/>
                <a:ea typeface="Garet Italics"/>
                <a:cs typeface="Garet Italics"/>
                <a:sym typeface="Garet Italics"/>
              </a:rPr>
              <a:t>accidents</a:t>
            </a:r>
            <a:r>
              <a:rPr lang="en-US" sz="2799">
                <a:solidFill>
                  <a:srgbClr val="000000"/>
                </a:solidFill>
                <a:latin typeface="Garet"/>
                <a:ea typeface="Garet"/>
                <a:cs typeface="Garet"/>
                <a:sym typeface="Garet"/>
              </a:rPr>
              <a:t> such as [a], [b]. </a:t>
            </a:r>
          </a:p>
          <a:p>
            <a:pPr algn="l">
              <a:lnSpc>
                <a:spcPts val="3919"/>
              </a:lnSpc>
              <a:spcBef>
                <a:spcPct val="0"/>
              </a:spcBef>
            </a:pPr>
          </a:p>
          <a:p>
            <a:pPr algn="l">
              <a:lnSpc>
                <a:spcPts val="3919"/>
              </a:lnSpc>
              <a:spcBef>
                <a:spcPct val="0"/>
              </a:spcBef>
            </a:pPr>
            <a:r>
              <a:rPr lang="en-US" sz="2799">
                <a:solidFill>
                  <a:srgbClr val="000000"/>
                </a:solidFill>
                <a:latin typeface="Garet"/>
                <a:ea typeface="Garet"/>
                <a:cs typeface="Garet"/>
                <a:sym typeface="Garet"/>
              </a:rPr>
              <a:t>However, there are </a:t>
            </a:r>
            <a:r>
              <a:rPr lang="en-US" sz="2799">
                <a:solidFill>
                  <a:srgbClr val="7925E9"/>
                </a:solidFill>
                <a:latin typeface="Garet"/>
                <a:ea typeface="Garet"/>
                <a:cs typeface="Garet"/>
                <a:sym typeface="Garet"/>
              </a:rPr>
              <a:t>no reliable solutions to </a:t>
            </a:r>
            <a:r>
              <a:rPr lang="en-US" sz="2799" i="true">
                <a:solidFill>
                  <a:srgbClr val="7925E9"/>
                </a:solidFill>
                <a:latin typeface="Garet Italics"/>
                <a:ea typeface="Garet Italics"/>
                <a:cs typeface="Garet Italics"/>
                <a:sym typeface="Garet Italics"/>
              </a:rPr>
              <a:t>avoid/prevent </a:t>
            </a:r>
            <a:r>
              <a:rPr lang="en-US" sz="2799">
                <a:solidFill>
                  <a:srgbClr val="000000"/>
                </a:solidFill>
                <a:latin typeface="Garet"/>
                <a:ea typeface="Garet"/>
                <a:cs typeface="Garet"/>
                <a:sym typeface="Garet"/>
              </a:rPr>
              <a:t>these accidents and no commercial product as of today to address this problem.</a:t>
            </a:r>
          </a:p>
        </p:txBody>
      </p:sp>
      <p:sp>
        <p:nvSpPr>
          <p:cNvPr name="TextBox 8" id="8"/>
          <p:cNvSpPr txBox="true"/>
          <p:nvPr/>
        </p:nvSpPr>
        <p:spPr>
          <a:xfrm rot="0">
            <a:off x="1549309" y="8154092"/>
            <a:ext cx="16224010" cy="1758950"/>
          </a:xfrm>
          <a:prstGeom prst="rect">
            <a:avLst/>
          </a:prstGeom>
        </p:spPr>
        <p:txBody>
          <a:bodyPr anchor="t" rtlCol="false" tIns="0" lIns="0" bIns="0" rIns="0">
            <a:spAutoFit/>
          </a:bodyPr>
          <a:lstStyle/>
          <a:p>
            <a:pPr algn="just">
              <a:lnSpc>
                <a:spcPts val="2800"/>
              </a:lnSpc>
            </a:pPr>
            <a:r>
              <a:rPr lang="en-US" sz="2000">
                <a:solidFill>
                  <a:srgbClr val="000000"/>
                </a:solidFill>
                <a:latin typeface="Open Sauce"/>
                <a:ea typeface="Open Sauce"/>
                <a:cs typeface="Open Sauce"/>
                <a:sym typeface="Open Sauce"/>
              </a:rPr>
              <a:t>[a]  </a:t>
            </a:r>
            <a:r>
              <a:rPr lang="en-US" sz="2000" u="sng">
                <a:solidFill>
                  <a:srgbClr val="004AAD"/>
                </a:solidFill>
                <a:latin typeface="Open Sauce"/>
                <a:ea typeface="Open Sauce"/>
                <a:cs typeface="Open Sauce"/>
                <a:sym typeface="Open Sauce"/>
              </a:rPr>
              <a:t>“Automatic Road Accident Detection using Ultrasonic Sensor”, Usman Khalil, Adnan Nasir, S.M. Khan, T. Javid, S.A. Raza, A. Siddiqui, 2018 IEEE 21st International Multi-Topic Conference (INMIC)</a:t>
            </a:r>
          </a:p>
          <a:p>
            <a:pPr algn="just">
              <a:lnSpc>
                <a:spcPts val="2800"/>
              </a:lnSpc>
            </a:pPr>
          </a:p>
          <a:p>
            <a:pPr algn="just">
              <a:lnSpc>
                <a:spcPts val="2800"/>
              </a:lnSpc>
              <a:spcBef>
                <a:spcPct val="0"/>
              </a:spcBef>
            </a:pPr>
            <a:r>
              <a:rPr lang="en-US" sz="2000">
                <a:solidFill>
                  <a:srgbClr val="000000"/>
                </a:solidFill>
                <a:latin typeface="Open Sauce"/>
                <a:ea typeface="Open Sauce"/>
                <a:cs typeface="Open Sauce"/>
                <a:sym typeface="Open Sauce"/>
              </a:rPr>
              <a:t>[b] </a:t>
            </a:r>
            <a:r>
              <a:rPr lang="en-US" sz="2000" u="sng">
                <a:solidFill>
                  <a:srgbClr val="004AAD"/>
                </a:solidFill>
                <a:latin typeface="Open Sauce"/>
                <a:ea typeface="Open Sauce"/>
                <a:cs typeface="Open Sauce"/>
                <a:sym typeface="Open Sauce"/>
              </a:rPr>
              <a:t>“Intelligent Expeditious Accident Detection and Prevention System”, K P Sampoornam, S Saranya, S Vigneshwaran, P Sofiarani, S Sarmitha, N Sarumathi, 2021 IOP Conference Series: Material Science Engineering. 1059 012012</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39318" y="1648693"/>
            <a:ext cx="1730616" cy="1668125"/>
            <a:chOff x="0" y="0"/>
            <a:chExt cx="455800" cy="439342"/>
          </a:xfrm>
        </p:grpSpPr>
        <p:sp>
          <p:nvSpPr>
            <p:cNvPr name="Freeform 3" id="3"/>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4" id="4"/>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4345336" y="4970442"/>
            <a:ext cx="10424373" cy="1818949"/>
            <a:chOff x="0" y="0"/>
            <a:chExt cx="2745514" cy="479065"/>
          </a:xfrm>
        </p:grpSpPr>
        <p:sp>
          <p:nvSpPr>
            <p:cNvPr name="Freeform 6" id="6"/>
            <p:cNvSpPr/>
            <p:nvPr/>
          </p:nvSpPr>
          <p:spPr>
            <a:xfrm flipH="false" flipV="false" rot="0">
              <a:off x="0" y="0"/>
              <a:ext cx="2745514" cy="479065"/>
            </a:xfrm>
            <a:custGeom>
              <a:avLst/>
              <a:gdLst/>
              <a:ahLst/>
              <a:cxnLst/>
              <a:rect r="r" b="b" t="t" l="l"/>
              <a:pathLst>
                <a:path h="479065" w="2745514">
                  <a:moveTo>
                    <a:pt x="203200" y="0"/>
                  </a:moveTo>
                  <a:lnTo>
                    <a:pt x="2745514" y="0"/>
                  </a:lnTo>
                  <a:lnTo>
                    <a:pt x="2542314" y="479065"/>
                  </a:lnTo>
                  <a:lnTo>
                    <a:pt x="0" y="479065"/>
                  </a:lnTo>
                  <a:lnTo>
                    <a:pt x="203200" y="0"/>
                  </a:lnTo>
                  <a:close/>
                </a:path>
              </a:pathLst>
            </a:custGeom>
            <a:solidFill>
              <a:srgbClr val="9F6AE7">
                <a:alpha val="30980"/>
              </a:srgbClr>
            </a:solidFill>
          </p:spPr>
        </p:sp>
        <p:sp>
          <p:nvSpPr>
            <p:cNvPr name="TextBox 7" id="7"/>
            <p:cNvSpPr txBox="true"/>
            <p:nvPr/>
          </p:nvSpPr>
          <p:spPr>
            <a:xfrm>
              <a:off x="101600" y="-47625"/>
              <a:ext cx="2542314" cy="526690"/>
            </a:xfrm>
            <a:prstGeom prst="rect">
              <a:avLst/>
            </a:prstGeom>
          </p:spPr>
          <p:txBody>
            <a:bodyPr anchor="ctr" rtlCol="false" tIns="50800" lIns="50800" bIns="50800" rIns="50800"/>
            <a:lstStyle/>
            <a:p>
              <a:pPr algn="ctr">
                <a:lnSpc>
                  <a:spcPts val="3359"/>
                </a:lnSpc>
              </a:pPr>
            </a:p>
          </p:txBody>
        </p:sp>
      </p:grpSp>
      <p:sp>
        <p:nvSpPr>
          <p:cNvPr name="TextBox 8" id="8"/>
          <p:cNvSpPr txBox="true"/>
          <p:nvPr/>
        </p:nvSpPr>
        <p:spPr>
          <a:xfrm rot="0">
            <a:off x="3289402" y="1639168"/>
            <a:ext cx="12536242" cy="1666875"/>
          </a:xfrm>
          <a:prstGeom prst="rect">
            <a:avLst/>
          </a:prstGeom>
        </p:spPr>
        <p:txBody>
          <a:bodyPr anchor="t" rtlCol="false" tIns="0" lIns="0" bIns="0" rIns="0">
            <a:spAutoFit/>
          </a:bodyPr>
          <a:lstStyle/>
          <a:p>
            <a:pPr algn="l" marL="0" indent="0" lvl="0">
              <a:lnSpc>
                <a:spcPts val="13064"/>
              </a:lnSpc>
              <a:spcBef>
                <a:spcPct val="0"/>
              </a:spcBef>
            </a:pPr>
            <a:r>
              <a:rPr lang="en-US" sz="10887">
                <a:solidFill>
                  <a:srgbClr val="000000"/>
                </a:solidFill>
                <a:latin typeface="Norwester"/>
                <a:ea typeface="Norwester"/>
                <a:cs typeface="Norwester"/>
                <a:sym typeface="Norwester"/>
              </a:rPr>
              <a:t>MY SOLUTION</a:t>
            </a:r>
          </a:p>
        </p:txBody>
      </p:sp>
      <p:sp>
        <p:nvSpPr>
          <p:cNvPr name="TextBox 9" id="9"/>
          <p:cNvSpPr txBox="true"/>
          <p:nvPr/>
        </p:nvSpPr>
        <p:spPr>
          <a:xfrm rot="0">
            <a:off x="1490991" y="1833013"/>
            <a:ext cx="1720343"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02.</a:t>
            </a:r>
          </a:p>
        </p:txBody>
      </p:sp>
      <p:sp>
        <p:nvSpPr>
          <p:cNvPr name="TextBox 10" id="10"/>
          <p:cNvSpPr txBox="true"/>
          <p:nvPr/>
        </p:nvSpPr>
        <p:spPr>
          <a:xfrm rot="0">
            <a:off x="3938915" y="5120189"/>
            <a:ext cx="11237215" cy="1227843"/>
          </a:xfrm>
          <a:prstGeom prst="rect">
            <a:avLst/>
          </a:prstGeom>
        </p:spPr>
        <p:txBody>
          <a:bodyPr anchor="t" rtlCol="false" tIns="0" lIns="0" bIns="0" rIns="0">
            <a:spAutoFit/>
          </a:bodyPr>
          <a:lstStyle/>
          <a:p>
            <a:pPr algn="ctr">
              <a:lnSpc>
                <a:spcPts val="10122"/>
              </a:lnSpc>
              <a:spcBef>
                <a:spcPct val="0"/>
              </a:spcBef>
            </a:pPr>
            <a:r>
              <a:rPr lang="en-US" sz="7230">
                <a:solidFill>
                  <a:srgbClr val="5E17EB"/>
                </a:solidFill>
                <a:latin typeface="Etna Sans Serif"/>
                <a:ea typeface="Etna Sans Serif"/>
                <a:cs typeface="Etna Sans Serif"/>
                <a:sym typeface="Etna Sans Serif"/>
              </a:rPr>
              <a:t>Overtake Assister </a:t>
            </a:r>
          </a:p>
        </p:txBody>
      </p:sp>
      <p:sp>
        <p:nvSpPr>
          <p:cNvPr name="TextBox 11" id="11"/>
          <p:cNvSpPr txBox="true"/>
          <p:nvPr/>
        </p:nvSpPr>
        <p:spPr>
          <a:xfrm rot="0">
            <a:off x="2381563" y="3844637"/>
            <a:ext cx="3886009" cy="531311"/>
          </a:xfrm>
          <a:prstGeom prst="rect">
            <a:avLst/>
          </a:prstGeom>
        </p:spPr>
        <p:txBody>
          <a:bodyPr anchor="t" rtlCol="false" tIns="0" lIns="0" bIns="0" rIns="0">
            <a:spAutoFit/>
          </a:bodyPr>
          <a:lstStyle/>
          <a:p>
            <a:pPr algn="ctr">
              <a:lnSpc>
                <a:spcPts val="4315"/>
              </a:lnSpc>
              <a:spcBef>
                <a:spcPct val="0"/>
              </a:spcBef>
            </a:pPr>
            <a:r>
              <a:rPr lang="en-US" sz="3082">
                <a:solidFill>
                  <a:srgbClr val="737373"/>
                </a:solidFill>
                <a:latin typeface="League Spartan"/>
                <a:ea typeface="League Spartan"/>
                <a:cs typeface="League Spartan"/>
                <a:sym typeface="League Spartan"/>
              </a:rPr>
              <a:t>Introducing...</a:t>
            </a:r>
          </a:p>
        </p:txBody>
      </p:sp>
      <p:sp>
        <p:nvSpPr>
          <p:cNvPr name="TextBox 12" id="12"/>
          <p:cNvSpPr txBox="true"/>
          <p:nvPr/>
        </p:nvSpPr>
        <p:spPr>
          <a:xfrm rot="0">
            <a:off x="2104626" y="7341840"/>
            <a:ext cx="14336911" cy="481330"/>
          </a:xfrm>
          <a:prstGeom prst="rect">
            <a:avLst/>
          </a:prstGeom>
        </p:spPr>
        <p:txBody>
          <a:bodyPr anchor="t" rtlCol="false" tIns="0" lIns="0" bIns="0" rIns="0">
            <a:spAutoFit/>
          </a:bodyPr>
          <a:lstStyle/>
          <a:p>
            <a:pPr algn="ctr">
              <a:lnSpc>
                <a:spcPts val="3919"/>
              </a:lnSpc>
              <a:spcBef>
                <a:spcPct val="0"/>
              </a:spcBef>
            </a:pPr>
            <a:r>
              <a:rPr lang="en-US" sz="2799" i="true">
                <a:solidFill>
                  <a:srgbClr val="7925E9"/>
                </a:solidFill>
                <a:latin typeface="Antic Italics"/>
                <a:ea typeface="Antic Italics"/>
                <a:cs typeface="Antic Italics"/>
                <a:sym typeface="Antic Italics"/>
              </a:rPr>
              <a:t>~an innovative way to indicate the driver when to overtake by communication amongst the cars </a:t>
            </a:r>
          </a:p>
        </p:txBody>
      </p:sp>
      <p:sp>
        <p:nvSpPr>
          <p:cNvPr name="Freeform 13" id="13"/>
          <p:cNvSpPr/>
          <p:nvPr/>
        </p:nvSpPr>
        <p:spPr>
          <a:xfrm flipH="false" flipV="false" rot="0">
            <a:off x="16230600" y="-1406233"/>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false" flipV="false" rot="0">
            <a:off x="-175885" y="906708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335099"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086100" y="581792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10915" y="3898024"/>
            <a:ext cx="817785" cy="817785"/>
          </a:xfrm>
          <a:custGeom>
            <a:avLst/>
            <a:gdLst/>
            <a:ahLst/>
            <a:cxnLst/>
            <a:rect r="r" b="b" t="t" l="l"/>
            <a:pathLst>
              <a:path h="817785" w="817785">
                <a:moveTo>
                  <a:pt x="0" y="0"/>
                </a:moveTo>
                <a:lnTo>
                  <a:pt x="817785" y="0"/>
                </a:lnTo>
                <a:lnTo>
                  <a:pt x="817785" y="817785"/>
                </a:lnTo>
                <a:lnTo>
                  <a:pt x="0" y="8177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3564859" y="1405564"/>
            <a:ext cx="10808300" cy="4733804"/>
          </a:xfrm>
          <a:custGeom>
            <a:avLst/>
            <a:gdLst/>
            <a:ahLst/>
            <a:cxnLst/>
            <a:rect r="r" b="b" t="t" l="l"/>
            <a:pathLst>
              <a:path h="4733804" w="10808300">
                <a:moveTo>
                  <a:pt x="0" y="0"/>
                </a:moveTo>
                <a:lnTo>
                  <a:pt x="10808300" y="0"/>
                </a:lnTo>
                <a:lnTo>
                  <a:pt x="10808300" y="4733803"/>
                </a:lnTo>
                <a:lnTo>
                  <a:pt x="0" y="4733803"/>
                </a:lnTo>
                <a:lnTo>
                  <a:pt x="0" y="0"/>
                </a:lnTo>
                <a:close/>
              </a:path>
            </a:pathLst>
          </a:custGeom>
          <a:blipFill>
            <a:blip r:embed="rId6"/>
            <a:stretch>
              <a:fillRect l="0" t="0" r="0" b="0"/>
            </a:stretch>
          </a:blipFill>
        </p:spPr>
      </p:sp>
      <p:sp>
        <p:nvSpPr>
          <p:cNvPr name="TextBox 6" id="6"/>
          <p:cNvSpPr txBox="true"/>
          <p:nvPr/>
        </p:nvSpPr>
        <p:spPr>
          <a:xfrm rot="0">
            <a:off x="619807" y="636504"/>
            <a:ext cx="5890104" cy="1147594"/>
          </a:xfrm>
          <a:prstGeom prst="rect">
            <a:avLst/>
          </a:prstGeom>
        </p:spPr>
        <p:txBody>
          <a:bodyPr anchor="t" rtlCol="false" tIns="0" lIns="0" bIns="0" rIns="0">
            <a:spAutoFit/>
          </a:bodyPr>
          <a:lstStyle/>
          <a:p>
            <a:pPr algn="l" marL="0" indent="0" lvl="0">
              <a:lnSpc>
                <a:spcPts val="8971"/>
              </a:lnSpc>
              <a:spcBef>
                <a:spcPct val="0"/>
              </a:spcBef>
            </a:pPr>
            <a:r>
              <a:rPr lang="en-US" sz="7476">
                <a:solidFill>
                  <a:srgbClr val="000000"/>
                </a:solidFill>
                <a:latin typeface="Norwester"/>
                <a:ea typeface="Norwester"/>
                <a:cs typeface="Norwester"/>
                <a:sym typeface="Norwester"/>
              </a:rPr>
              <a:t>WHAT IT DOES</a:t>
            </a:r>
          </a:p>
        </p:txBody>
      </p:sp>
      <p:sp>
        <p:nvSpPr>
          <p:cNvPr name="TextBox 7" id="7"/>
          <p:cNvSpPr txBox="true"/>
          <p:nvPr/>
        </p:nvSpPr>
        <p:spPr>
          <a:xfrm rot="0">
            <a:off x="1681491" y="6082217"/>
            <a:ext cx="16230600" cy="3948430"/>
          </a:xfrm>
          <a:prstGeom prst="rect">
            <a:avLst/>
          </a:prstGeom>
        </p:spPr>
        <p:txBody>
          <a:bodyPr anchor="t" rtlCol="false" tIns="0" lIns="0" bIns="0" rIns="0">
            <a:spAutoFit/>
          </a:bodyPr>
          <a:lstStyle/>
          <a:p>
            <a:pPr algn="l">
              <a:lnSpc>
                <a:spcPts val="3919"/>
              </a:lnSpc>
              <a:spcBef>
                <a:spcPct val="0"/>
              </a:spcBef>
            </a:pPr>
            <a:r>
              <a:rPr lang="en-US" sz="2799">
                <a:solidFill>
                  <a:srgbClr val="000000"/>
                </a:solidFill>
                <a:latin typeface="TT Drugs"/>
                <a:ea typeface="TT Drugs"/>
                <a:cs typeface="TT Drugs"/>
                <a:sym typeface="TT Drugs"/>
              </a:rPr>
              <a:t> To prevent accidents during poor visibility, the front car detects oncoming vehicles using IR sensors and instantly shares this info via WiFi to cars behind. </a:t>
            </a:r>
          </a:p>
          <a:p>
            <a:pPr algn="l">
              <a:lnSpc>
                <a:spcPts val="3919"/>
              </a:lnSpc>
              <a:spcBef>
                <a:spcPct val="0"/>
              </a:spcBef>
            </a:pPr>
          </a:p>
          <a:p>
            <a:pPr algn="l">
              <a:lnSpc>
                <a:spcPts val="3919"/>
              </a:lnSpc>
              <a:spcBef>
                <a:spcPct val="0"/>
              </a:spcBef>
            </a:pPr>
            <a:r>
              <a:rPr lang="en-US" sz="2799">
                <a:solidFill>
                  <a:srgbClr val="000000"/>
                </a:solidFill>
                <a:latin typeface="TT Drugs"/>
                <a:ea typeface="TT Drugs"/>
                <a:cs typeface="TT Drugs"/>
                <a:sym typeface="TT Drugs"/>
              </a:rPr>
              <a:t>Each car would have an LED light inside it and the message the car receives would be shown via colour. </a:t>
            </a:r>
          </a:p>
          <a:p>
            <a:pPr algn="l">
              <a:lnSpc>
                <a:spcPts val="3919"/>
              </a:lnSpc>
              <a:spcBef>
                <a:spcPct val="0"/>
              </a:spcBef>
            </a:pPr>
          </a:p>
          <a:p>
            <a:pPr algn="l">
              <a:lnSpc>
                <a:spcPts val="3919"/>
              </a:lnSpc>
              <a:spcBef>
                <a:spcPct val="0"/>
              </a:spcBef>
            </a:pPr>
            <a:r>
              <a:rPr lang="en-US" sz="2799">
                <a:solidFill>
                  <a:srgbClr val="000000"/>
                </a:solidFill>
                <a:latin typeface="TT Drugs"/>
                <a:ea typeface="TT Drugs"/>
                <a:cs typeface="TT Drugs"/>
                <a:sym typeface="TT Drugs"/>
              </a:rPr>
              <a:t>Red LEDs warn the cars not to overtake; green LEDs signal it's safe. Smart, connected, and safe overtaking made simple.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39318" y="1648693"/>
            <a:ext cx="1730616" cy="1668125"/>
            <a:chOff x="0" y="0"/>
            <a:chExt cx="455800" cy="439342"/>
          </a:xfrm>
        </p:grpSpPr>
        <p:sp>
          <p:nvSpPr>
            <p:cNvPr name="Freeform 3" id="3"/>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4" id="4"/>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3086100" y="5360296"/>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442276" y="4033529"/>
            <a:ext cx="2219942" cy="2219942"/>
          </a:xfrm>
          <a:custGeom>
            <a:avLst/>
            <a:gdLst/>
            <a:ahLst/>
            <a:cxnLst/>
            <a:rect r="r" b="b" t="t" l="l"/>
            <a:pathLst>
              <a:path h="2219942" w="2219942">
                <a:moveTo>
                  <a:pt x="0" y="0"/>
                </a:moveTo>
                <a:lnTo>
                  <a:pt x="2219942" y="0"/>
                </a:lnTo>
                <a:lnTo>
                  <a:pt x="2219942" y="2219942"/>
                </a:lnTo>
                <a:lnTo>
                  <a:pt x="0" y="2219942"/>
                </a:lnTo>
                <a:lnTo>
                  <a:pt x="0" y="0"/>
                </a:lnTo>
                <a:close/>
              </a:path>
            </a:pathLst>
          </a:custGeom>
          <a:blipFill>
            <a:blip r:embed="rId4"/>
            <a:stretch>
              <a:fillRect l="0" t="0" r="0" b="0"/>
            </a:stretch>
          </a:blipFill>
        </p:spPr>
      </p:sp>
      <p:sp>
        <p:nvSpPr>
          <p:cNvPr name="Freeform 7" id="7"/>
          <p:cNvSpPr/>
          <p:nvPr/>
        </p:nvSpPr>
        <p:spPr>
          <a:xfrm flipH="false" flipV="false" rot="0">
            <a:off x="14417617" y="7038358"/>
            <a:ext cx="2219942" cy="2219942"/>
          </a:xfrm>
          <a:custGeom>
            <a:avLst/>
            <a:gdLst/>
            <a:ahLst/>
            <a:cxnLst/>
            <a:rect r="r" b="b" t="t" l="l"/>
            <a:pathLst>
              <a:path h="2219942" w="2219942">
                <a:moveTo>
                  <a:pt x="0" y="0"/>
                </a:moveTo>
                <a:lnTo>
                  <a:pt x="2219942" y="0"/>
                </a:lnTo>
                <a:lnTo>
                  <a:pt x="2219942" y="2219942"/>
                </a:lnTo>
                <a:lnTo>
                  <a:pt x="0" y="2219942"/>
                </a:lnTo>
                <a:lnTo>
                  <a:pt x="0" y="0"/>
                </a:lnTo>
                <a:close/>
              </a:path>
            </a:pathLst>
          </a:custGeom>
          <a:blipFill>
            <a:blip r:embed="rId5"/>
            <a:stretch>
              <a:fillRect l="0" t="0" r="0" b="0"/>
            </a:stretch>
          </a:blipFill>
        </p:spPr>
      </p:sp>
      <p:sp>
        <p:nvSpPr>
          <p:cNvPr name="TextBox 8" id="8"/>
          <p:cNvSpPr txBox="true"/>
          <p:nvPr/>
        </p:nvSpPr>
        <p:spPr>
          <a:xfrm rot="0">
            <a:off x="3289402" y="1639168"/>
            <a:ext cx="12536242" cy="1666875"/>
          </a:xfrm>
          <a:prstGeom prst="rect">
            <a:avLst/>
          </a:prstGeom>
        </p:spPr>
        <p:txBody>
          <a:bodyPr anchor="t" rtlCol="false" tIns="0" lIns="0" bIns="0" rIns="0">
            <a:spAutoFit/>
          </a:bodyPr>
          <a:lstStyle/>
          <a:p>
            <a:pPr algn="l" marL="0" indent="0" lvl="0">
              <a:lnSpc>
                <a:spcPts val="13064"/>
              </a:lnSpc>
              <a:spcBef>
                <a:spcPct val="0"/>
              </a:spcBef>
            </a:pPr>
            <a:r>
              <a:rPr lang="en-US" sz="10887">
                <a:solidFill>
                  <a:srgbClr val="000000"/>
                </a:solidFill>
                <a:latin typeface="Norwester"/>
                <a:ea typeface="Norwester"/>
                <a:cs typeface="Norwester"/>
                <a:sym typeface="Norwester"/>
              </a:rPr>
              <a:t>SDG RELEVANCE</a:t>
            </a:r>
          </a:p>
        </p:txBody>
      </p:sp>
      <p:sp>
        <p:nvSpPr>
          <p:cNvPr name="TextBox 9" id="9"/>
          <p:cNvSpPr txBox="true"/>
          <p:nvPr/>
        </p:nvSpPr>
        <p:spPr>
          <a:xfrm rot="0">
            <a:off x="1490991" y="1833013"/>
            <a:ext cx="1478943"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03.</a:t>
            </a:r>
          </a:p>
        </p:txBody>
      </p:sp>
      <p:sp>
        <p:nvSpPr>
          <p:cNvPr name="TextBox 10" id="10"/>
          <p:cNvSpPr txBox="true"/>
          <p:nvPr/>
        </p:nvSpPr>
        <p:spPr>
          <a:xfrm rot="0">
            <a:off x="4990467" y="4662170"/>
            <a:ext cx="12426403" cy="905510"/>
          </a:xfrm>
          <a:prstGeom prst="rect">
            <a:avLst/>
          </a:prstGeom>
        </p:spPr>
        <p:txBody>
          <a:bodyPr anchor="t" rtlCol="false" tIns="0" lIns="0" bIns="0" rIns="0">
            <a:spAutoFit/>
          </a:bodyPr>
          <a:lstStyle/>
          <a:p>
            <a:pPr algn="l">
              <a:lnSpc>
                <a:spcPts val="3639"/>
              </a:lnSpc>
              <a:spcBef>
                <a:spcPct val="0"/>
              </a:spcBef>
            </a:pPr>
            <a:r>
              <a:rPr lang="en-US" sz="2599">
                <a:solidFill>
                  <a:srgbClr val="7925E9"/>
                </a:solidFill>
                <a:latin typeface="Garet"/>
                <a:ea typeface="Garet"/>
                <a:cs typeface="Garet"/>
                <a:sym typeface="Garet"/>
              </a:rPr>
              <a:t>SDG 3: Good Health and Well-Being</a:t>
            </a:r>
            <a:r>
              <a:rPr lang="en-US" sz="2599">
                <a:solidFill>
                  <a:srgbClr val="000000"/>
                </a:solidFill>
                <a:latin typeface="Garet"/>
                <a:ea typeface="Garet"/>
                <a:cs typeface="Garet"/>
                <a:sym typeface="Garet"/>
              </a:rPr>
              <a:t> – Aims to reduce road traffic injuries by preventing overtaking accidents through early detection and alerts.</a:t>
            </a:r>
          </a:p>
        </p:txBody>
      </p:sp>
      <p:sp>
        <p:nvSpPr>
          <p:cNvPr name="TextBox 11" id="11"/>
          <p:cNvSpPr txBox="true"/>
          <p:nvPr/>
        </p:nvSpPr>
        <p:spPr>
          <a:xfrm rot="0">
            <a:off x="1847089" y="7596496"/>
            <a:ext cx="12381383" cy="1362710"/>
          </a:xfrm>
          <a:prstGeom prst="rect">
            <a:avLst/>
          </a:prstGeom>
        </p:spPr>
        <p:txBody>
          <a:bodyPr anchor="t" rtlCol="false" tIns="0" lIns="0" bIns="0" rIns="0">
            <a:spAutoFit/>
          </a:bodyPr>
          <a:lstStyle/>
          <a:p>
            <a:pPr algn="l" marL="0" indent="0" lvl="0">
              <a:lnSpc>
                <a:spcPts val="3639"/>
              </a:lnSpc>
              <a:spcBef>
                <a:spcPct val="0"/>
              </a:spcBef>
            </a:pPr>
            <a:r>
              <a:rPr lang="en-US" sz="2599" strike="noStrike" u="none">
                <a:solidFill>
                  <a:srgbClr val="7925E9"/>
                </a:solidFill>
                <a:latin typeface="Garet"/>
                <a:ea typeface="Garet"/>
                <a:cs typeface="Garet"/>
                <a:sym typeface="Garet"/>
              </a:rPr>
              <a:t>SDG 9: Industry, Innovation, and Infrastructure</a:t>
            </a:r>
            <a:r>
              <a:rPr lang="en-US" sz="2599" strike="noStrike" u="none">
                <a:solidFill>
                  <a:srgbClr val="000000"/>
                </a:solidFill>
                <a:latin typeface="Garet"/>
                <a:ea typeface="Garet"/>
                <a:cs typeface="Garet"/>
                <a:sym typeface="Garet"/>
              </a:rPr>
              <a:t> – Promotes innovative, tech-driven vehicle communication systems to improve transport safety and infrastructure.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39318" y="1648693"/>
            <a:ext cx="1730616" cy="1668125"/>
            <a:chOff x="0" y="0"/>
            <a:chExt cx="455800" cy="439342"/>
          </a:xfrm>
        </p:grpSpPr>
        <p:sp>
          <p:nvSpPr>
            <p:cNvPr name="Freeform 3" id="3"/>
            <p:cNvSpPr/>
            <p:nvPr/>
          </p:nvSpPr>
          <p:spPr>
            <a:xfrm flipH="false" flipV="false" rot="0">
              <a:off x="0" y="0"/>
              <a:ext cx="455800" cy="439342"/>
            </a:xfrm>
            <a:custGeom>
              <a:avLst/>
              <a:gdLst/>
              <a:ahLst/>
              <a:cxnLst/>
              <a:rect r="r" b="b" t="t" l="l"/>
              <a:pathLst>
                <a:path h="439342" w="455800">
                  <a:moveTo>
                    <a:pt x="219671" y="0"/>
                  </a:moveTo>
                  <a:lnTo>
                    <a:pt x="236129" y="0"/>
                  </a:lnTo>
                  <a:cubicBezTo>
                    <a:pt x="357450" y="0"/>
                    <a:pt x="455800" y="98350"/>
                    <a:pt x="455800" y="219671"/>
                  </a:cubicBezTo>
                  <a:lnTo>
                    <a:pt x="455800" y="219671"/>
                  </a:lnTo>
                  <a:cubicBezTo>
                    <a:pt x="455800" y="277931"/>
                    <a:pt x="432656" y="333805"/>
                    <a:pt x="391460" y="375001"/>
                  </a:cubicBezTo>
                  <a:cubicBezTo>
                    <a:pt x="350264" y="416198"/>
                    <a:pt x="294390" y="439342"/>
                    <a:pt x="236129" y="439342"/>
                  </a:cubicBezTo>
                  <a:lnTo>
                    <a:pt x="219671" y="439342"/>
                  </a:lnTo>
                  <a:cubicBezTo>
                    <a:pt x="98350" y="439342"/>
                    <a:pt x="0" y="340992"/>
                    <a:pt x="0" y="219671"/>
                  </a:cubicBezTo>
                  <a:lnTo>
                    <a:pt x="0" y="219671"/>
                  </a:lnTo>
                  <a:cubicBezTo>
                    <a:pt x="0" y="98350"/>
                    <a:pt x="98350" y="0"/>
                    <a:pt x="219671" y="0"/>
                  </a:cubicBezTo>
                  <a:close/>
                </a:path>
              </a:pathLst>
            </a:custGeom>
            <a:solidFill>
              <a:srgbClr val="000000">
                <a:alpha val="0"/>
              </a:srgbClr>
            </a:solidFill>
            <a:ln w="19050" cap="rnd">
              <a:solidFill>
                <a:srgbClr val="000000"/>
              </a:solidFill>
              <a:prstDash val="solid"/>
              <a:round/>
            </a:ln>
          </p:spPr>
        </p:sp>
        <p:sp>
          <p:nvSpPr>
            <p:cNvPr name="TextBox 4" id="4"/>
            <p:cNvSpPr txBox="true"/>
            <p:nvPr/>
          </p:nvSpPr>
          <p:spPr>
            <a:xfrm>
              <a:off x="0" y="-47625"/>
              <a:ext cx="455800" cy="486967"/>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3086100" y="5360296"/>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3289402" y="1639168"/>
            <a:ext cx="12536242" cy="1666875"/>
          </a:xfrm>
          <a:prstGeom prst="rect">
            <a:avLst/>
          </a:prstGeom>
        </p:spPr>
        <p:txBody>
          <a:bodyPr anchor="t" rtlCol="false" tIns="0" lIns="0" bIns="0" rIns="0">
            <a:spAutoFit/>
          </a:bodyPr>
          <a:lstStyle/>
          <a:p>
            <a:pPr algn="l" marL="0" indent="0" lvl="0">
              <a:lnSpc>
                <a:spcPts val="13064"/>
              </a:lnSpc>
              <a:spcBef>
                <a:spcPct val="0"/>
              </a:spcBef>
            </a:pPr>
            <a:r>
              <a:rPr lang="en-US" sz="10887">
                <a:solidFill>
                  <a:srgbClr val="000000"/>
                </a:solidFill>
                <a:latin typeface="Norwester"/>
                <a:ea typeface="Norwester"/>
                <a:cs typeface="Norwester"/>
                <a:sym typeface="Norwester"/>
              </a:rPr>
              <a:t>TECHNICAL DETAILS</a:t>
            </a:r>
          </a:p>
        </p:txBody>
      </p:sp>
      <p:sp>
        <p:nvSpPr>
          <p:cNvPr name="TextBox 7" id="7"/>
          <p:cNvSpPr txBox="true"/>
          <p:nvPr/>
        </p:nvSpPr>
        <p:spPr>
          <a:xfrm rot="0">
            <a:off x="1490991" y="1833013"/>
            <a:ext cx="1478943" cy="1305580"/>
          </a:xfrm>
          <a:prstGeom prst="rect">
            <a:avLst/>
          </a:prstGeom>
        </p:spPr>
        <p:txBody>
          <a:bodyPr anchor="t" rtlCol="false" tIns="0" lIns="0" bIns="0" rIns="0">
            <a:spAutoFit/>
          </a:bodyPr>
          <a:lstStyle/>
          <a:p>
            <a:pPr algn="l" marL="0" indent="0" lvl="0">
              <a:lnSpc>
                <a:spcPts val="10291"/>
              </a:lnSpc>
              <a:spcBef>
                <a:spcPct val="0"/>
              </a:spcBef>
            </a:pPr>
            <a:r>
              <a:rPr lang="en-US" sz="8576">
                <a:solidFill>
                  <a:srgbClr val="7925E9"/>
                </a:solidFill>
                <a:latin typeface="Norwester"/>
                <a:ea typeface="Norwester"/>
                <a:cs typeface="Norwester"/>
                <a:sym typeface="Norwester"/>
              </a:rPr>
              <a:t>04.</a:t>
            </a:r>
          </a:p>
        </p:txBody>
      </p:sp>
      <p:sp>
        <p:nvSpPr>
          <p:cNvPr name="TextBox 8" id="8"/>
          <p:cNvSpPr txBox="true"/>
          <p:nvPr/>
        </p:nvSpPr>
        <p:spPr>
          <a:xfrm rot="0">
            <a:off x="1947055" y="4455803"/>
            <a:ext cx="6915447" cy="904493"/>
          </a:xfrm>
          <a:prstGeom prst="rect">
            <a:avLst/>
          </a:prstGeom>
        </p:spPr>
        <p:txBody>
          <a:bodyPr anchor="t" rtlCol="false" tIns="0" lIns="0" bIns="0" rIns="0">
            <a:spAutoFit/>
          </a:bodyPr>
          <a:lstStyle/>
          <a:p>
            <a:pPr algn="l" marL="0" indent="0" lvl="0">
              <a:lnSpc>
                <a:spcPts val="7055"/>
              </a:lnSpc>
              <a:spcBef>
                <a:spcPct val="0"/>
              </a:spcBef>
            </a:pPr>
            <a:r>
              <a:rPr lang="en-US" sz="5879">
                <a:solidFill>
                  <a:srgbClr val="7925E9"/>
                </a:solidFill>
                <a:latin typeface="Norwester"/>
                <a:ea typeface="Norwester"/>
                <a:cs typeface="Norwester"/>
                <a:sym typeface="Norwester"/>
              </a:rPr>
              <a:t>BUILD OF MATERIALS</a:t>
            </a:r>
          </a:p>
        </p:txBody>
      </p:sp>
      <p:sp>
        <p:nvSpPr>
          <p:cNvPr name="TextBox 9" id="9"/>
          <p:cNvSpPr txBox="true"/>
          <p:nvPr/>
        </p:nvSpPr>
        <p:spPr>
          <a:xfrm rot="0">
            <a:off x="2969934" y="5676709"/>
            <a:ext cx="13602772" cy="3438196"/>
          </a:xfrm>
          <a:prstGeom prst="rect">
            <a:avLst/>
          </a:prstGeom>
        </p:spPr>
        <p:txBody>
          <a:bodyPr anchor="t" rtlCol="false" tIns="0" lIns="0" bIns="0" rIns="0">
            <a:spAutoFit/>
          </a:bodyPr>
          <a:lstStyle/>
          <a:p>
            <a:pPr algn="l" marL="720908" indent="-360454" lvl="1">
              <a:lnSpc>
                <a:spcPts val="5509"/>
              </a:lnSpc>
              <a:buFont typeface="Arial"/>
              <a:buChar char="•"/>
            </a:pPr>
            <a:r>
              <a:rPr lang="en-US" sz="3339">
                <a:solidFill>
                  <a:srgbClr val="0F1A38"/>
                </a:solidFill>
                <a:latin typeface="Open Sauce"/>
                <a:ea typeface="Open Sauce"/>
                <a:cs typeface="Open Sauce"/>
                <a:sym typeface="Open Sauce"/>
              </a:rPr>
              <a:t>IR sensors - to detect the car</a:t>
            </a:r>
          </a:p>
          <a:p>
            <a:pPr algn="l" marL="720908" indent="-360454" lvl="1">
              <a:lnSpc>
                <a:spcPts val="5509"/>
              </a:lnSpc>
              <a:buFont typeface="Arial"/>
              <a:buChar char="•"/>
            </a:pPr>
            <a:r>
              <a:rPr lang="en-US" sz="3339">
                <a:solidFill>
                  <a:srgbClr val="0F1A38"/>
                </a:solidFill>
                <a:latin typeface="Open Sauce"/>
                <a:ea typeface="Open Sauce"/>
                <a:cs typeface="Open Sauce"/>
                <a:sym typeface="Open Sauce"/>
              </a:rPr>
              <a:t>Wemos - for wifi communication</a:t>
            </a:r>
          </a:p>
          <a:p>
            <a:pPr algn="l" marL="720908" indent="-360454" lvl="1">
              <a:lnSpc>
                <a:spcPts val="5509"/>
              </a:lnSpc>
              <a:buFont typeface="Arial"/>
              <a:buChar char="•"/>
            </a:pPr>
            <a:r>
              <a:rPr lang="en-US" sz="3339">
                <a:solidFill>
                  <a:srgbClr val="0F1A38"/>
                </a:solidFill>
                <a:latin typeface="Open Sauce"/>
                <a:ea typeface="Open Sauce"/>
                <a:cs typeface="Open Sauce"/>
                <a:sym typeface="Open Sauce"/>
              </a:rPr>
              <a:t>Battery - for power supply</a:t>
            </a:r>
          </a:p>
          <a:p>
            <a:pPr algn="l" marL="720908" indent="-360454" lvl="1">
              <a:lnSpc>
                <a:spcPts val="5509"/>
              </a:lnSpc>
              <a:buFont typeface="Arial"/>
              <a:buChar char="•"/>
            </a:pPr>
            <a:r>
              <a:rPr lang="en-US" sz="3339">
                <a:solidFill>
                  <a:srgbClr val="0F1A38"/>
                </a:solidFill>
                <a:latin typeface="Open Sauce"/>
                <a:ea typeface="Open Sauce"/>
                <a:cs typeface="Open Sauce"/>
                <a:sym typeface="Open Sauce"/>
              </a:rPr>
              <a:t>RGB LED module - for displaying various colours in one module</a:t>
            </a:r>
          </a:p>
          <a:p>
            <a:pPr algn="l" marL="720908" indent="-360454" lvl="1">
              <a:lnSpc>
                <a:spcPts val="5509"/>
              </a:lnSpc>
              <a:buFont typeface="Arial"/>
              <a:buChar char="•"/>
            </a:pPr>
            <a:r>
              <a:rPr lang="en-US" sz="3339">
                <a:solidFill>
                  <a:srgbClr val="0F1A38"/>
                </a:solidFill>
                <a:latin typeface="Open Sauce"/>
                <a:ea typeface="Open Sauce"/>
                <a:cs typeface="Open Sauce"/>
                <a:sym typeface="Open Sauce"/>
              </a:rPr>
              <a:t>Breadboard - for easy connection of wires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DAGqJWDM-Ak</dc:identifier>
  <dcterms:modified xsi:type="dcterms:W3CDTF">2011-08-01T06:04:30Z</dcterms:modified>
  <cp:revision>1</cp:revision>
  <dc:title>Copy of Tech Product Market Analysis   </dc:title>
</cp:coreProperties>
</file>

<file path=docProps/thumbnail.jpeg>
</file>